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32404050"/>
  <p:notesSz cx="6858000" cy="9144000"/>
  <p:defaultTextStyle>
    <a:defPPr>
      <a:defRPr lang="it-IT"/>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FF66"/>
    <a:srgbClr val="CCFFFF"/>
    <a:srgbClr val="009900"/>
    <a:srgbClr val="66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5982" y="-150"/>
      </p:cViewPr>
      <p:guideLst>
        <p:guide orient="horz" pos="10206"/>
        <p:guide pos="9072"/>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D0064-99B5-4561-A45E-B1C7C9C43530}" type="datetimeFigureOut">
              <a:rPr lang="it-IT" smtClean="0"/>
              <a:t>03/11/2017</a:t>
            </a:fld>
            <a:endParaRPr lang="it-IT"/>
          </a:p>
        </p:txBody>
      </p:sp>
      <p:sp>
        <p:nvSpPr>
          <p:cNvPr id="4" name="Segnaposto immagine diapositiva 3"/>
          <p:cNvSpPr>
            <a:spLocks noGrp="1" noRot="1" noChangeAspect="1"/>
          </p:cNvSpPr>
          <p:nvPr>
            <p:ph type="sldImg" idx="2"/>
          </p:nvPr>
        </p:nvSpPr>
        <p:spPr>
          <a:xfrm>
            <a:off x="1905000" y="685800"/>
            <a:ext cx="3048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06E11-9427-4AE9-8070-37F92B749F35}" type="slidenum">
              <a:rPr lang="it-IT" smtClean="0"/>
              <a:t>‹N›</a:t>
            </a:fld>
            <a:endParaRPr lang="it-IT"/>
          </a:p>
        </p:txBody>
      </p:sp>
    </p:spTree>
    <p:extLst>
      <p:ext uri="{BB962C8B-B14F-4D97-AF65-F5344CB8AC3E}">
        <p14:creationId xmlns:p14="http://schemas.microsoft.com/office/powerpoint/2010/main" val="2806480754"/>
      </p:ext>
    </p:extLst>
  </p:cSld>
  <p:clrMap bg1="lt1" tx1="dk1" bg2="lt2" tx2="dk2" accent1="accent1" accent2="accent2" accent3="accent3" accent4="accent4" accent5="accent5" accent6="accent6" hlink="hlink" folHlink="folHlink"/>
  <p:notesStyle>
    <a:lvl1pPr marL="0" algn="l" defTabSz="3497580" rtl="0" eaLnBrk="1" latinLnBrk="0" hangingPunct="1">
      <a:defRPr sz="4600" kern="1200">
        <a:solidFill>
          <a:schemeClr val="tx1"/>
        </a:solidFill>
        <a:latin typeface="+mn-lt"/>
        <a:ea typeface="+mn-ea"/>
        <a:cs typeface="+mn-cs"/>
      </a:defRPr>
    </a:lvl1pPr>
    <a:lvl2pPr marL="1748790" algn="l" defTabSz="3497580" rtl="0" eaLnBrk="1" latinLnBrk="0" hangingPunct="1">
      <a:defRPr sz="4600" kern="1200">
        <a:solidFill>
          <a:schemeClr val="tx1"/>
        </a:solidFill>
        <a:latin typeface="+mn-lt"/>
        <a:ea typeface="+mn-ea"/>
        <a:cs typeface="+mn-cs"/>
      </a:defRPr>
    </a:lvl2pPr>
    <a:lvl3pPr marL="3497580" algn="l" defTabSz="3497580" rtl="0" eaLnBrk="1" latinLnBrk="0" hangingPunct="1">
      <a:defRPr sz="4600" kern="1200">
        <a:solidFill>
          <a:schemeClr val="tx1"/>
        </a:solidFill>
        <a:latin typeface="+mn-lt"/>
        <a:ea typeface="+mn-ea"/>
        <a:cs typeface="+mn-cs"/>
      </a:defRPr>
    </a:lvl3pPr>
    <a:lvl4pPr marL="5246370" algn="l" defTabSz="3497580" rtl="0" eaLnBrk="1" latinLnBrk="0" hangingPunct="1">
      <a:defRPr sz="4600" kern="1200">
        <a:solidFill>
          <a:schemeClr val="tx1"/>
        </a:solidFill>
        <a:latin typeface="+mn-lt"/>
        <a:ea typeface="+mn-ea"/>
        <a:cs typeface="+mn-cs"/>
      </a:defRPr>
    </a:lvl4pPr>
    <a:lvl5pPr marL="6995160" algn="l" defTabSz="3497580" rtl="0" eaLnBrk="1" latinLnBrk="0" hangingPunct="1">
      <a:defRPr sz="4600" kern="1200">
        <a:solidFill>
          <a:schemeClr val="tx1"/>
        </a:solidFill>
        <a:latin typeface="+mn-lt"/>
        <a:ea typeface="+mn-ea"/>
        <a:cs typeface="+mn-cs"/>
      </a:defRPr>
    </a:lvl5pPr>
    <a:lvl6pPr marL="8743950" algn="l" defTabSz="3497580" rtl="0" eaLnBrk="1" latinLnBrk="0" hangingPunct="1">
      <a:defRPr sz="4600" kern="1200">
        <a:solidFill>
          <a:schemeClr val="tx1"/>
        </a:solidFill>
        <a:latin typeface="+mn-lt"/>
        <a:ea typeface="+mn-ea"/>
        <a:cs typeface="+mn-cs"/>
      </a:defRPr>
    </a:lvl6pPr>
    <a:lvl7pPr marL="10492740" algn="l" defTabSz="3497580" rtl="0" eaLnBrk="1" latinLnBrk="0" hangingPunct="1">
      <a:defRPr sz="4600" kern="1200">
        <a:solidFill>
          <a:schemeClr val="tx1"/>
        </a:solidFill>
        <a:latin typeface="+mn-lt"/>
        <a:ea typeface="+mn-ea"/>
        <a:cs typeface="+mn-cs"/>
      </a:defRPr>
    </a:lvl7pPr>
    <a:lvl8pPr marL="12241530" algn="l" defTabSz="3497580" rtl="0" eaLnBrk="1" latinLnBrk="0" hangingPunct="1">
      <a:defRPr sz="4600" kern="1200">
        <a:solidFill>
          <a:schemeClr val="tx1"/>
        </a:solidFill>
        <a:latin typeface="+mn-lt"/>
        <a:ea typeface="+mn-ea"/>
        <a:cs typeface="+mn-cs"/>
      </a:defRPr>
    </a:lvl8pPr>
    <a:lvl9pPr marL="13990320" algn="l" defTabSz="349758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8D06E11-9427-4AE9-8070-37F92B749F35}" type="slidenum">
              <a:rPr lang="it-IT" smtClean="0"/>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160270" y="10066261"/>
            <a:ext cx="24483060" cy="6945868"/>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4320540" y="18362295"/>
            <a:ext cx="20162520" cy="8281035"/>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B9A0126C-5C56-4378-8C40-ED86B417BD9E}" type="datetimeFigureOut">
              <a:rPr lang="it-IT" smtClean="0"/>
              <a:t>03/11/2017</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0126C-5C56-4378-8C40-ED86B417BD9E}" type="datetimeFigureOut">
              <a:rPr lang="it-IT" smtClean="0"/>
              <a:t>03/11/2017</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83225" y="6128271"/>
            <a:ext cx="20412551" cy="130643826"/>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35568" y="6128271"/>
            <a:ext cx="60767595" cy="13064382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0126C-5C56-4378-8C40-ED86B417BD9E}" type="datetimeFigureOut">
              <a:rPr lang="it-IT" smtClean="0"/>
              <a:t>03/11/2017</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0126C-5C56-4378-8C40-ED86B417BD9E}" type="datetimeFigureOut">
              <a:rPr lang="it-IT" smtClean="0"/>
              <a:t>03/11/2017</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275286" y="20822605"/>
            <a:ext cx="24483060" cy="6435804"/>
          </a:xfrm>
        </p:spPr>
        <p:txBody>
          <a:bodyPr anchor="t"/>
          <a:lstStyle>
            <a:lvl1pPr algn="l">
              <a:defRPr sz="153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2275286" y="13734221"/>
            <a:ext cx="24483060" cy="7088384"/>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A0126C-5C56-4378-8C40-ED86B417BD9E}" type="datetimeFigureOut">
              <a:rPr lang="it-IT" smtClean="0"/>
              <a:t>03/11/2017</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35570" y="35726968"/>
            <a:ext cx="40590072" cy="101045127"/>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5605700" y="35726968"/>
            <a:ext cx="40590075" cy="101045127"/>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B9A0126C-5C56-4378-8C40-ED86B417BD9E}" type="datetimeFigureOut">
              <a:rPr lang="it-IT" smtClean="0"/>
              <a:t>03/11/2017</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440180" y="1297665"/>
            <a:ext cx="25923240" cy="5400675"/>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1440180" y="7253409"/>
            <a:ext cx="12726592" cy="3022875"/>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440180" y="10276284"/>
            <a:ext cx="12726592" cy="1866983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14631830" y="7253409"/>
            <a:ext cx="12731591" cy="3022875"/>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4631830" y="10276284"/>
            <a:ext cx="12731591" cy="1866983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B9A0126C-5C56-4378-8C40-ED86B417BD9E}" type="datetimeFigureOut">
              <a:rPr lang="it-IT" smtClean="0"/>
              <a:t>03/11/2017</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B9A0126C-5C56-4378-8C40-ED86B417BD9E}" type="datetimeFigureOut">
              <a:rPr lang="it-IT" smtClean="0"/>
              <a:t>03/11/2017</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A0126C-5C56-4378-8C40-ED86B417BD9E}" type="datetimeFigureOut">
              <a:rPr lang="it-IT" smtClean="0"/>
              <a:t>03/11/2017</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40182" y="1290161"/>
            <a:ext cx="9476186" cy="5490686"/>
          </a:xfrm>
        </p:spPr>
        <p:txBody>
          <a:bodyPr anchor="b"/>
          <a:lstStyle>
            <a:lvl1pPr algn="l">
              <a:defRPr sz="7700" b="1"/>
            </a:lvl1pPr>
          </a:lstStyle>
          <a:p>
            <a:r>
              <a:rPr lang="it-IT" smtClean="0"/>
              <a:t>Fare clic per modificare lo stile del titolo</a:t>
            </a:r>
            <a:endParaRPr lang="en-GB"/>
          </a:p>
        </p:txBody>
      </p:sp>
      <p:sp>
        <p:nvSpPr>
          <p:cNvPr id="3" name="Segnaposto contenuto 2"/>
          <p:cNvSpPr>
            <a:spLocks noGrp="1"/>
          </p:cNvSpPr>
          <p:nvPr>
            <p:ph idx="1"/>
          </p:nvPr>
        </p:nvSpPr>
        <p:spPr>
          <a:xfrm>
            <a:off x="11261407" y="1290164"/>
            <a:ext cx="16102013" cy="27655959"/>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1440182" y="6780850"/>
            <a:ext cx="9476186" cy="22165273"/>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A0126C-5C56-4378-8C40-ED86B417BD9E}" type="datetimeFigureOut">
              <a:rPr lang="it-IT" smtClean="0"/>
              <a:t>03/11/2017</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45707" y="22682835"/>
            <a:ext cx="17282160" cy="2677837"/>
          </a:xfrm>
        </p:spPr>
        <p:txBody>
          <a:bodyPr anchor="b"/>
          <a:lstStyle>
            <a:lvl1pPr algn="l">
              <a:defRPr sz="77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5645707" y="2895362"/>
            <a:ext cx="17282160" cy="1944243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en-GB"/>
          </a:p>
        </p:txBody>
      </p:sp>
      <p:sp>
        <p:nvSpPr>
          <p:cNvPr id="4" name="Segnaposto testo 3"/>
          <p:cNvSpPr>
            <a:spLocks noGrp="1"/>
          </p:cNvSpPr>
          <p:nvPr>
            <p:ph type="body" sz="half" idx="2"/>
          </p:nvPr>
        </p:nvSpPr>
        <p:spPr>
          <a:xfrm>
            <a:off x="5645707" y="25360672"/>
            <a:ext cx="17282160" cy="3802973"/>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A0126C-5C56-4378-8C40-ED86B417BD9E}" type="datetimeFigureOut">
              <a:rPr lang="it-IT" smtClean="0"/>
              <a:t>03/11/2017</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DE6CE58-DB84-4F82-8BC7-05A5CCD63A7E}" type="slidenum">
              <a:rPr lang="en-GB" smtClean="0"/>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440180" y="1297665"/>
            <a:ext cx="25923240" cy="5400675"/>
          </a:xfrm>
          <a:prstGeom prst="rect">
            <a:avLst/>
          </a:prstGeom>
        </p:spPr>
        <p:txBody>
          <a:bodyPr vert="horz" lIns="349758" tIns="174879" rIns="349758" bIns="174879"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1440180" y="7560947"/>
            <a:ext cx="25923240" cy="21385175"/>
          </a:xfrm>
          <a:prstGeom prst="rect">
            <a:avLst/>
          </a:prstGeom>
        </p:spPr>
        <p:txBody>
          <a:bodyPr vert="horz" lIns="349758" tIns="174879" rIns="349758" bIns="17487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1440180" y="30033756"/>
            <a:ext cx="6720840" cy="172521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B9A0126C-5C56-4378-8C40-ED86B417BD9E}" type="datetimeFigureOut">
              <a:rPr lang="it-IT" smtClean="0"/>
              <a:t>03/11/2017</a:t>
            </a:fld>
            <a:endParaRPr lang="en-GB"/>
          </a:p>
        </p:txBody>
      </p:sp>
      <p:sp>
        <p:nvSpPr>
          <p:cNvPr id="5" name="Segnaposto piè di pagina 4"/>
          <p:cNvSpPr>
            <a:spLocks noGrp="1"/>
          </p:cNvSpPr>
          <p:nvPr>
            <p:ph type="ftr" sz="quarter" idx="3"/>
          </p:nvPr>
        </p:nvSpPr>
        <p:spPr>
          <a:xfrm>
            <a:off x="9841230" y="30033756"/>
            <a:ext cx="9121140" cy="172521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20642580" y="30033756"/>
            <a:ext cx="6720840" cy="172521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ADE6CE58-DB84-4F82-8BC7-05A5CCD63A7E}" type="slidenum">
              <a:rPr lang="en-GB" smtClean="0"/>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it-IT"/>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0"/>
          </a:schemeClr>
        </a:solidFill>
        <a:effectLst/>
      </p:bgPr>
    </p:bg>
    <p:spTree>
      <p:nvGrpSpPr>
        <p:cNvPr id="1" name=""/>
        <p:cNvGrpSpPr/>
        <p:nvPr/>
      </p:nvGrpSpPr>
      <p:grpSpPr>
        <a:xfrm>
          <a:off x="0" y="0"/>
          <a:ext cx="0" cy="0"/>
          <a:chOff x="0" y="0"/>
          <a:chExt cx="0" cy="0"/>
        </a:xfrm>
      </p:grpSpPr>
      <p:sp>
        <p:nvSpPr>
          <p:cNvPr id="4" name="Rettangolo 3"/>
          <p:cNvSpPr/>
          <p:nvPr/>
        </p:nvSpPr>
        <p:spPr>
          <a:xfrm>
            <a:off x="0" y="0"/>
            <a:ext cx="28803600" cy="3240405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asellaDiTesto 4"/>
          <p:cNvSpPr txBox="1"/>
          <p:nvPr/>
        </p:nvSpPr>
        <p:spPr>
          <a:xfrm>
            <a:off x="4565929" y="0"/>
            <a:ext cx="24237670" cy="3816429"/>
          </a:xfrm>
          <a:prstGeom prst="rect">
            <a:avLst/>
          </a:prstGeom>
          <a:solidFill>
            <a:srgbClr val="92D050">
              <a:alpha val="37000"/>
            </a:srgbClr>
          </a:solidFill>
        </p:spPr>
        <p:txBody>
          <a:bodyPr wrap="square" rtlCol="0">
            <a:spAutoFit/>
          </a:bodyPr>
          <a:lstStyle/>
          <a:p>
            <a:pPr algn="ctr"/>
            <a:r>
              <a:rPr lang="en-GB" sz="6000" b="1" i="1" dirty="0">
                <a:solidFill>
                  <a:srgbClr val="006600"/>
                </a:solidFill>
              </a:rPr>
              <a:t>A New Device for Automatic Sampling of Passive Samplers and Monitoring </a:t>
            </a:r>
            <a:r>
              <a:rPr lang="en-GB" sz="6000" b="1" i="1" dirty="0" smtClean="0">
                <a:solidFill>
                  <a:srgbClr val="006600"/>
                </a:solidFill>
              </a:rPr>
              <a:t>of Air Pollutants (PAS06/15)</a:t>
            </a:r>
            <a:endParaRPr lang="en-GB" sz="6000" b="1" i="1" dirty="0">
              <a:solidFill>
                <a:srgbClr val="006600"/>
              </a:solidFill>
            </a:endParaRPr>
          </a:p>
          <a:p>
            <a:pPr algn="ctr"/>
            <a:r>
              <a:rPr lang="en-GB" sz="3200" b="1" i="1" dirty="0" smtClean="0"/>
              <a:t> </a:t>
            </a:r>
          </a:p>
          <a:p>
            <a:pPr algn="ctr"/>
            <a:r>
              <a:rPr lang="en-GB" sz="5400" b="1" i="1" dirty="0" smtClean="0">
                <a:solidFill>
                  <a:srgbClr val="006600"/>
                </a:solidFill>
              </a:rPr>
              <a:t>Ivo </a:t>
            </a:r>
            <a:r>
              <a:rPr lang="en-GB" sz="5400" b="1" i="1" dirty="0">
                <a:solidFill>
                  <a:srgbClr val="006600"/>
                </a:solidFill>
              </a:rPr>
              <a:t>Allegrini  –  ENVINT srl, Montopoli di Sabina (RI), Italy</a:t>
            </a:r>
          </a:p>
          <a:p>
            <a:pPr marL="857250" indent="-857250" algn="ctr"/>
            <a:endParaRPr lang="en-GB" sz="3600" dirty="0"/>
          </a:p>
        </p:txBody>
      </p:sp>
      <p:sp>
        <p:nvSpPr>
          <p:cNvPr id="6" name="CasellaDiTesto 5"/>
          <p:cNvSpPr txBox="1"/>
          <p:nvPr/>
        </p:nvSpPr>
        <p:spPr>
          <a:xfrm>
            <a:off x="242038" y="3918607"/>
            <a:ext cx="12768921" cy="6247864"/>
          </a:xfrm>
          <a:prstGeom prst="rect">
            <a:avLst/>
          </a:prstGeom>
          <a:gradFill>
            <a:gsLst>
              <a:gs pos="41000">
                <a:schemeClr val="accent6">
                  <a:lumMod val="75000"/>
                  <a:alpha val="27000"/>
                </a:schemeClr>
              </a:gs>
              <a:gs pos="100000">
                <a:schemeClr val="bg1"/>
              </a:gs>
            </a:gsLst>
            <a:lin ang="5400000" scaled="0"/>
          </a:gradFill>
          <a:ln w="63500">
            <a:solidFill>
              <a:schemeClr val="accent6">
                <a:lumMod val="50000"/>
              </a:schemeClr>
            </a:solidFill>
          </a:ln>
        </p:spPr>
        <p:txBody>
          <a:bodyPr wrap="square" rtlCol="0">
            <a:spAutoFit/>
          </a:bodyPr>
          <a:lstStyle/>
          <a:p>
            <a:r>
              <a:rPr lang="en-GB" sz="3600" b="1" dirty="0" smtClean="0">
                <a:solidFill>
                  <a:srgbClr val="FF0000"/>
                </a:solidFill>
              </a:rPr>
              <a:t>ABSTRACT</a:t>
            </a:r>
          </a:p>
          <a:p>
            <a:pPr algn="just"/>
            <a:r>
              <a:rPr lang="en-GB" sz="2800" i="1" dirty="0" smtClean="0"/>
              <a:t>This </a:t>
            </a:r>
            <a:r>
              <a:rPr lang="en-GB" sz="2800" i="1" dirty="0"/>
              <a:t>paper presents a contribution toward </a:t>
            </a:r>
            <a:r>
              <a:rPr lang="en-GB" sz="2800" i="1" dirty="0" smtClean="0"/>
              <a:t>the </a:t>
            </a:r>
            <a:r>
              <a:rPr lang="en-GB" sz="2800" i="1" dirty="0"/>
              <a:t>general objective </a:t>
            </a:r>
            <a:r>
              <a:rPr lang="en-GB" sz="2800" i="1" dirty="0" smtClean="0"/>
              <a:t>of air pollution monitoring with sufficient accuracy and time discrimination. It describes </a:t>
            </a:r>
            <a:r>
              <a:rPr lang="en-GB" sz="2800" i="1" dirty="0"/>
              <a:t>a device </a:t>
            </a:r>
            <a:r>
              <a:rPr lang="en-GB" sz="2800" i="1" dirty="0" smtClean="0"/>
              <a:t>which consists of </a:t>
            </a:r>
            <a:r>
              <a:rPr lang="en-GB" sz="2800" i="1" dirty="0"/>
              <a:t>an automatic passive sampler exposure </a:t>
            </a:r>
            <a:r>
              <a:rPr lang="en-GB" sz="2800" i="1" dirty="0" smtClean="0"/>
              <a:t>intended for </a:t>
            </a:r>
            <a:r>
              <a:rPr lang="en-GB" sz="2800" i="1" dirty="0"/>
              <a:t>Analyst</a:t>
            </a:r>
            <a:r>
              <a:rPr lang="en-GB" sz="2800" i="1" dirty="0">
                <a:sym typeface="Symbol"/>
              </a:rPr>
              <a:t></a:t>
            </a:r>
            <a:r>
              <a:rPr lang="en-GB" sz="2800" i="1" dirty="0"/>
              <a:t> </a:t>
            </a:r>
            <a:r>
              <a:rPr lang="en-GB" sz="2800" i="1" dirty="0" smtClean="0"/>
              <a:t>type passive samplers. </a:t>
            </a:r>
            <a:r>
              <a:rPr lang="en-GB" sz="2800" i="1" dirty="0"/>
              <a:t>Exposition of samplers are controlled by a rotating plate which accommodate plugged and unplugged </a:t>
            </a:r>
            <a:r>
              <a:rPr lang="en-GB" sz="2800" i="1" dirty="0" smtClean="0"/>
              <a:t>holes. </a:t>
            </a:r>
            <a:r>
              <a:rPr lang="en-GB" sz="2800" i="1" dirty="0"/>
              <a:t>According to a programmed time sequence, input to the system via Wi-Fi, and to external events, </a:t>
            </a:r>
            <a:r>
              <a:rPr lang="en-GB" sz="2800" i="1" dirty="0" smtClean="0"/>
              <a:t>different passive </a:t>
            </a:r>
            <a:r>
              <a:rPr lang="en-GB" sz="2800" i="1" dirty="0"/>
              <a:t>samplers may be exposed accordingly. The device automatically records Temperature and relative </a:t>
            </a:r>
            <a:r>
              <a:rPr lang="en-GB" sz="2800" i="1" dirty="0" smtClean="0"/>
              <a:t>Humidity. </a:t>
            </a:r>
            <a:r>
              <a:rPr lang="en-GB" sz="2800" i="1" dirty="0"/>
              <a:t>Other analog data (</a:t>
            </a:r>
            <a:r>
              <a:rPr lang="en-GB" sz="2800" i="1" dirty="0" smtClean="0"/>
              <a:t>I</a:t>
            </a:r>
            <a:r>
              <a:rPr lang="en-GB" sz="2800" i="1" baseline="30000" dirty="0" smtClean="0"/>
              <a:t>2</a:t>
            </a:r>
            <a:r>
              <a:rPr lang="en-GB" sz="2800" i="1" dirty="0" smtClean="0"/>
              <a:t>C standard) </a:t>
            </a:r>
            <a:r>
              <a:rPr lang="en-GB" sz="2800" i="1" dirty="0"/>
              <a:t>can be </a:t>
            </a:r>
            <a:r>
              <a:rPr lang="en-GB" sz="2800" i="1" dirty="0" smtClean="0"/>
              <a:t>also read </a:t>
            </a:r>
            <a:r>
              <a:rPr lang="en-GB" sz="2800" i="1" dirty="0"/>
              <a:t>and stored. In addition, the programmed sequence may be changed by </a:t>
            </a:r>
            <a:r>
              <a:rPr lang="en-GB" sz="2800" i="1" dirty="0" smtClean="0"/>
              <a:t>digital </a:t>
            </a:r>
            <a:r>
              <a:rPr lang="en-GB" sz="2800" i="1" dirty="0"/>
              <a:t>inputs, controlled in turn by external events. This complete and flexible configuration in sampling and data acquisition, makes the system very suitable to expand the </a:t>
            </a:r>
            <a:r>
              <a:rPr lang="en-GB" sz="2800" i="1" dirty="0" smtClean="0"/>
              <a:t>applications </a:t>
            </a:r>
            <a:r>
              <a:rPr lang="en-GB" sz="2800" i="1" dirty="0"/>
              <a:t>of passive </a:t>
            </a:r>
            <a:r>
              <a:rPr lang="en-GB" sz="2800" i="1" dirty="0" smtClean="0"/>
              <a:t>samplers in </a:t>
            </a:r>
            <a:r>
              <a:rPr lang="en-GB" sz="2800" i="1" dirty="0"/>
              <a:t>indoor and ambient monitoring. Among </a:t>
            </a:r>
            <a:r>
              <a:rPr lang="en-GB" sz="2800" i="1" dirty="0" smtClean="0"/>
              <a:t>these, </a:t>
            </a:r>
            <a:r>
              <a:rPr lang="en-GB" sz="2800" i="1" dirty="0"/>
              <a:t>Ozone studies, monitoring in schools, industrial emissions, accidental release of pollutants </a:t>
            </a:r>
            <a:r>
              <a:rPr lang="en-GB" sz="2800" i="1" dirty="0" smtClean="0"/>
              <a:t>may be considered the most promising ones.</a:t>
            </a:r>
            <a:endParaRPr lang="it-IT" sz="2200" i="1" dirty="0"/>
          </a:p>
        </p:txBody>
      </p:sp>
      <p:sp>
        <p:nvSpPr>
          <p:cNvPr id="8" name="CasellaDiTesto 7"/>
          <p:cNvSpPr txBox="1"/>
          <p:nvPr/>
        </p:nvSpPr>
        <p:spPr>
          <a:xfrm>
            <a:off x="216286" y="10663017"/>
            <a:ext cx="12839769" cy="5832366"/>
          </a:xfrm>
          <a:prstGeom prst="rect">
            <a:avLst/>
          </a:prstGeom>
          <a:gradFill>
            <a:gsLst>
              <a:gs pos="0">
                <a:srgbClr val="009900">
                  <a:alpha val="37000"/>
                </a:srgbClr>
              </a:gs>
              <a:gs pos="50000">
                <a:srgbClr val="FFFF99"/>
              </a:gs>
              <a:gs pos="100000">
                <a:schemeClr val="bg1"/>
              </a:gs>
            </a:gsLst>
            <a:lin ang="16200000" scaled="1"/>
          </a:gradFill>
          <a:ln w="50800">
            <a:solidFill>
              <a:schemeClr val="accent1"/>
            </a:solidFill>
          </a:ln>
        </p:spPr>
        <p:txBody>
          <a:bodyPr wrap="square" rtlCol="0">
            <a:spAutoFit/>
          </a:bodyPr>
          <a:lstStyle/>
          <a:p>
            <a:r>
              <a:rPr lang="en-GB" sz="3600" b="1" dirty="0">
                <a:solidFill>
                  <a:srgbClr val="FF0000"/>
                </a:solidFill>
              </a:rPr>
              <a:t>Advantage of Passive </a:t>
            </a:r>
            <a:r>
              <a:rPr lang="en-GB" sz="3600" b="1" dirty="0" smtClean="0">
                <a:solidFill>
                  <a:srgbClr val="FF0000"/>
                </a:solidFill>
              </a:rPr>
              <a:t>Samplers</a:t>
            </a:r>
            <a:endParaRPr lang="en-GB" sz="2800" dirty="0"/>
          </a:p>
          <a:p>
            <a:pPr marL="285750" lvl="0" indent="-285750">
              <a:spcAft>
                <a:spcPts val="600"/>
              </a:spcAft>
              <a:buFont typeface="Wingdings" panose="05000000000000000000" pitchFamily="2" charset="2"/>
              <a:buChar char="Ø"/>
            </a:pPr>
            <a:r>
              <a:rPr lang="en-GB" sz="2600" dirty="0"/>
              <a:t>They can be used for a high number of pollutants,.</a:t>
            </a:r>
          </a:p>
          <a:p>
            <a:pPr marL="285750" lvl="0" indent="-285750">
              <a:spcAft>
                <a:spcPts val="600"/>
              </a:spcAft>
              <a:buFont typeface="Wingdings" panose="05000000000000000000" pitchFamily="2" charset="2"/>
              <a:buChar char="Ø"/>
            </a:pPr>
            <a:r>
              <a:rPr lang="en-GB" sz="2600" dirty="0"/>
              <a:t>Passive samplers can be adapted to almost all gaseous pollutants considered by current legislations in most Countries (Criteria Pollutants) and by most requirements in the field of air quality monitoring and assessment.</a:t>
            </a:r>
          </a:p>
          <a:p>
            <a:pPr marL="285750" lvl="0" indent="-285750">
              <a:spcAft>
                <a:spcPts val="600"/>
              </a:spcAft>
              <a:buFont typeface="Wingdings" panose="05000000000000000000" pitchFamily="2" charset="2"/>
              <a:buChar char="Ø"/>
            </a:pPr>
            <a:r>
              <a:rPr lang="en-GB" sz="2600" dirty="0"/>
              <a:t>Measurement timeframes are fully compatible with the said legislations and they can be extended to periods of time of several months.</a:t>
            </a:r>
          </a:p>
          <a:p>
            <a:pPr marL="285750" lvl="0" indent="-285750">
              <a:spcAft>
                <a:spcPts val="600"/>
              </a:spcAft>
              <a:buFont typeface="Wingdings" panose="05000000000000000000" pitchFamily="2" charset="2"/>
              <a:buChar char="Ø"/>
            </a:pPr>
            <a:r>
              <a:rPr lang="en-GB" sz="2600" dirty="0"/>
              <a:t>They do not require electric supply for sampling pumps, then they can be used in remote locations or where power is not available.</a:t>
            </a:r>
          </a:p>
          <a:p>
            <a:pPr marL="285750" lvl="0" indent="-285750">
              <a:spcAft>
                <a:spcPts val="600"/>
              </a:spcAft>
              <a:buFont typeface="Wingdings" panose="05000000000000000000" pitchFamily="2" charset="2"/>
              <a:buChar char="Ø"/>
            </a:pPr>
            <a:r>
              <a:rPr lang="en-GB" sz="2600" dirty="0"/>
              <a:t>Accuracy and precision of the analytical methods are fully acceptable, especially for the so-called “preliminary assessment” or “indicative measurements”.</a:t>
            </a:r>
          </a:p>
          <a:p>
            <a:pPr marL="285750" lvl="0" indent="-285750">
              <a:spcAft>
                <a:spcPts val="600"/>
              </a:spcAft>
              <a:buFont typeface="Wingdings" panose="05000000000000000000" pitchFamily="2" charset="2"/>
              <a:buChar char="Ø"/>
            </a:pPr>
            <a:r>
              <a:rPr lang="en-GB" sz="2600" dirty="0"/>
              <a:t>They can be also used for the control of working sites and for indoor environments where exposition of “weak people”, e.g., children, elders, hospitalised, etc. is essential</a:t>
            </a:r>
            <a:endParaRPr lang="en-GB" sz="2600" dirty="0"/>
          </a:p>
        </p:txBody>
      </p:sp>
      <p:sp>
        <p:nvSpPr>
          <p:cNvPr id="1039" name="Rectangle 15"/>
          <p:cNvSpPr>
            <a:spLocks noChangeArrowheads="1"/>
          </p:cNvSpPr>
          <p:nvPr/>
        </p:nvSpPr>
        <p:spPr bwMode="auto">
          <a:xfrm>
            <a:off x="0" y="0"/>
            <a:ext cx="28803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9" name="Connettore 1 108"/>
          <p:cNvCxnSpPr/>
          <p:nvPr/>
        </p:nvCxnSpPr>
        <p:spPr>
          <a:xfrm>
            <a:off x="20638" y="3592777"/>
            <a:ext cx="28782962" cy="1588"/>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sp>
        <p:nvSpPr>
          <p:cNvPr id="1041" name="Rectangle 17"/>
          <p:cNvSpPr>
            <a:spLocks noChangeArrowheads="1"/>
          </p:cNvSpPr>
          <p:nvPr/>
        </p:nvSpPr>
        <p:spPr bwMode="auto">
          <a:xfrm>
            <a:off x="0" y="0"/>
            <a:ext cx="28803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910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0"/>
            <a:ext cx="28803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46" name="Rectangle 22"/>
          <p:cNvSpPr>
            <a:spLocks noChangeArrowheads="1"/>
          </p:cNvSpPr>
          <p:nvPr/>
        </p:nvSpPr>
        <p:spPr bwMode="auto">
          <a:xfrm>
            <a:off x="0" y="457200"/>
            <a:ext cx="28803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47" name="Rectangle 23"/>
          <p:cNvSpPr>
            <a:spLocks noChangeArrowheads="1"/>
          </p:cNvSpPr>
          <p:nvPr/>
        </p:nvSpPr>
        <p:spPr bwMode="auto">
          <a:xfrm>
            <a:off x="0" y="5381625"/>
            <a:ext cx="28803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3"/>
          <p:cNvSpPr>
            <a:spLocks noChangeArrowheads="1"/>
          </p:cNvSpPr>
          <p:nvPr/>
        </p:nvSpPr>
        <p:spPr bwMode="auto">
          <a:xfrm>
            <a:off x="0" y="0"/>
            <a:ext cx="28803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96" y="590853"/>
            <a:ext cx="3299779"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CasellaDiTesto 122"/>
          <p:cNvSpPr txBox="1"/>
          <p:nvPr/>
        </p:nvSpPr>
        <p:spPr>
          <a:xfrm>
            <a:off x="171190" y="16834090"/>
            <a:ext cx="12839769" cy="5324535"/>
          </a:xfrm>
          <a:prstGeom prst="rect">
            <a:avLst/>
          </a:prstGeom>
          <a:gradFill>
            <a:gsLst>
              <a:gs pos="0">
                <a:srgbClr val="FFFF00">
                  <a:alpha val="47000"/>
                </a:srgbClr>
              </a:gs>
              <a:gs pos="50000">
                <a:srgbClr val="FFFF99"/>
              </a:gs>
              <a:gs pos="100000">
                <a:schemeClr val="bg1"/>
              </a:gs>
            </a:gsLst>
            <a:lin ang="16200000" scaled="1"/>
          </a:gradFill>
          <a:ln w="50800">
            <a:solidFill>
              <a:schemeClr val="accent1"/>
            </a:solidFill>
          </a:ln>
        </p:spPr>
        <p:txBody>
          <a:bodyPr wrap="square" rtlCol="0">
            <a:spAutoFit/>
          </a:bodyPr>
          <a:lstStyle/>
          <a:p>
            <a:r>
              <a:rPr lang="en-GB" sz="3600" b="1" dirty="0" smtClean="0">
                <a:solidFill>
                  <a:srgbClr val="FF0000"/>
                </a:solidFill>
              </a:rPr>
              <a:t>Analyst </a:t>
            </a:r>
            <a:r>
              <a:rPr lang="en-GB" sz="3600" b="1" dirty="0" smtClean="0">
                <a:solidFill>
                  <a:srgbClr val="FF0000"/>
                </a:solidFill>
                <a:sym typeface="Symbol"/>
              </a:rPr>
              <a:t> </a:t>
            </a:r>
            <a:r>
              <a:rPr lang="en-GB" sz="3600" b="1" dirty="0" smtClean="0">
                <a:solidFill>
                  <a:srgbClr val="FF0000"/>
                </a:solidFill>
              </a:rPr>
              <a:t>Passive </a:t>
            </a:r>
            <a:r>
              <a:rPr lang="en-GB" sz="3600" b="1" dirty="0">
                <a:solidFill>
                  <a:srgbClr val="FF0000"/>
                </a:solidFill>
              </a:rPr>
              <a:t>Samplers</a:t>
            </a:r>
          </a:p>
          <a:p>
            <a:r>
              <a:rPr lang="en-GB" sz="2600" dirty="0" smtClean="0"/>
              <a:t>Analyst Passive samplers offer additional advantages in terms of reliability, stability, accuracy and flexibility for both indoor and outdoor applications</a:t>
            </a:r>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endParaRPr lang="en-GB" sz="2800" dirty="0" smtClean="0"/>
          </a:p>
          <a:p>
            <a:endParaRPr lang="en-GB" sz="2800" dirty="0"/>
          </a:p>
          <a:p>
            <a:endParaRPr lang="en-GB" sz="2800" dirty="0"/>
          </a:p>
        </p:txBody>
      </p:sp>
      <p:pic>
        <p:nvPicPr>
          <p:cNvPr id="124" name="Picture 2" descr="C:\Users\Allegrini\Desktop\STRUMENTI ENVINT\CAMPIONATORE PASSIVI\Foto Ott17\20171003_1514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6183" y="19110000"/>
            <a:ext cx="1790878" cy="2232000"/>
          </a:xfrm>
          <a:prstGeom prst="rect">
            <a:avLst/>
          </a:prstGeom>
          <a:noFill/>
          <a:ln w="31750">
            <a:solidFill>
              <a:srgbClr val="006600"/>
            </a:solidFill>
          </a:ln>
          <a:extLst>
            <a:ext uri="{909E8E84-426E-40DD-AFC4-6F175D3DCCD1}">
              <a14:hiddenFill xmlns:a14="http://schemas.microsoft.com/office/drawing/2010/main">
                <a:solidFill>
                  <a:srgbClr val="FFFFFF"/>
                </a:solidFill>
              </a14:hiddenFill>
            </a:ext>
          </a:extLst>
        </p:spPr>
      </p:pic>
      <p:pic>
        <p:nvPicPr>
          <p:cNvPr id="16" name="Picture 7" descr="C:\Users\Allegrini\Desktop\STRUMENTI ENVINT\PASSIVI\FOTO\20160912_1316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42"/>
          <a:stretch/>
        </p:blipFill>
        <p:spPr bwMode="auto">
          <a:xfrm>
            <a:off x="4234625" y="19102063"/>
            <a:ext cx="2204580" cy="2160000"/>
          </a:xfrm>
          <a:prstGeom prst="rect">
            <a:avLst/>
          </a:prstGeom>
          <a:noFill/>
          <a:ln w="31750">
            <a:solidFill>
              <a:srgbClr val="006600"/>
            </a:solidFill>
          </a:ln>
          <a:extLst>
            <a:ext uri="{909E8E84-426E-40DD-AFC4-6F175D3DCCD1}">
              <a14:hiddenFill xmlns:a14="http://schemas.microsoft.com/office/drawing/2010/main">
                <a:solidFill>
                  <a:srgbClr val="FFFFFF"/>
                </a:solidFill>
              </a14:hiddenFill>
            </a:ext>
          </a:extLst>
        </p:spPr>
      </p:pic>
      <p:pic>
        <p:nvPicPr>
          <p:cNvPr id="1032" name="Picture 8" descr="C:\Users\Allegrini\Desktop\STRUMENTI ENVINT\PASSIVI\FOTO\DSCN058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389" r="15952"/>
          <a:stretch/>
        </p:blipFill>
        <p:spPr bwMode="auto">
          <a:xfrm>
            <a:off x="7357687" y="19110000"/>
            <a:ext cx="1790700" cy="2160000"/>
          </a:xfrm>
          <a:prstGeom prst="rect">
            <a:avLst/>
          </a:prstGeom>
          <a:noFill/>
          <a:ln w="31750">
            <a:solidFill>
              <a:srgbClr val="006600"/>
            </a:solidFill>
          </a:ln>
          <a:extLst>
            <a:ext uri="{909E8E84-426E-40DD-AFC4-6F175D3DCCD1}">
              <a14:hiddenFill xmlns:a14="http://schemas.microsoft.com/office/drawing/2010/main">
                <a:solidFill>
                  <a:srgbClr val="FFFFFF"/>
                </a:solidFill>
              </a14:hiddenFill>
            </a:ext>
          </a:extLst>
        </p:spPr>
      </p:pic>
      <p:pic>
        <p:nvPicPr>
          <p:cNvPr id="1033" name="Picture 9" descr="C:\Users\Allegrini\Desktop\STRUMENTI ENVINT\PASSIVI\FOTO\DSCN058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93" r="12819"/>
          <a:stretch/>
        </p:blipFill>
        <p:spPr bwMode="auto">
          <a:xfrm>
            <a:off x="9963702" y="19110000"/>
            <a:ext cx="2030892" cy="2160000"/>
          </a:xfrm>
          <a:prstGeom prst="rect">
            <a:avLst/>
          </a:prstGeom>
          <a:noFill/>
          <a:ln w="31750">
            <a:solidFill>
              <a:srgbClr val="006600"/>
            </a:solidFill>
          </a:ln>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1477303" y="21579972"/>
            <a:ext cx="10570080" cy="1138773"/>
          </a:xfrm>
          <a:prstGeom prst="rect">
            <a:avLst/>
          </a:prstGeom>
          <a:noFill/>
        </p:spPr>
        <p:txBody>
          <a:bodyPr wrap="square" rtlCol="0">
            <a:spAutoFit/>
          </a:bodyPr>
          <a:lstStyle/>
          <a:p>
            <a:pPr algn="ctr"/>
            <a:r>
              <a:rPr lang="en-GB" sz="4000" b="1" dirty="0" smtClean="0">
                <a:solidFill>
                  <a:srgbClr val="009900"/>
                </a:solidFill>
              </a:rPr>
              <a:t>H2S             NO2                   O3                  SO2</a:t>
            </a:r>
          </a:p>
          <a:p>
            <a:pPr algn="ctr"/>
            <a:r>
              <a:rPr lang="en-GB" sz="2800" b="1" i="1" dirty="0" smtClean="0">
                <a:solidFill>
                  <a:srgbClr val="009900"/>
                </a:solidFill>
              </a:rPr>
              <a:t>TYPICAL ANALYST PASSIVE SAMPLERS BY ENVINT</a:t>
            </a:r>
            <a:endParaRPr lang="en-GB" sz="2800" b="1" i="1" dirty="0">
              <a:solidFill>
                <a:srgbClr val="009900"/>
              </a:solidFill>
            </a:endParaRPr>
          </a:p>
        </p:txBody>
      </p:sp>
      <p:sp>
        <p:nvSpPr>
          <p:cNvPr id="129" name="CasellaDiTesto 128"/>
          <p:cNvSpPr txBox="1"/>
          <p:nvPr/>
        </p:nvSpPr>
        <p:spPr>
          <a:xfrm>
            <a:off x="242038" y="23167077"/>
            <a:ext cx="12839769" cy="7402026"/>
          </a:xfrm>
          <a:prstGeom prst="rect">
            <a:avLst/>
          </a:prstGeom>
          <a:gradFill>
            <a:gsLst>
              <a:gs pos="0">
                <a:srgbClr val="FFFF00"/>
              </a:gs>
              <a:gs pos="50000">
                <a:srgbClr val="FFFF99"/>
              </a:gs>
              <a:gs pos="100000">
                <a:schemeClr val="bg1"/>
              </a:gs>
            </a:gsLst>
            <a:lin ang="16200000" scaled="1"/>
          </a:gradFill>
          <a:ln w="50800">
            <a:solidFill>
              <a:schemeClr val="accent1"/>
            </a:solidFill>
          </a:ln>
        </p:spPr>
        <p:txBody>
          <a:bodyPr wrap="square" rtlCol="0">
            <a:spAutoFit/>
          </a:bodyPr>
          <a:lstStyle/>
          <a:p>
            <a:r>
              <a:rPr lang="en-GB" sz="3600" b="1" dirty="0" smtClean="0">
                <a:solidFill>
                  <a:srgbClr val="FF0000"/>
                </a:solidFill>
              </a:rPr>
              <a:t>Passive </a:t>
            </a:r>
            <a:r>
              <a:rPr lang="en-GB" sz="3600" b="1" dirty="0">
                <a:solidFill>
                  <a:srgbClr val="FF0000"/>
                </a:solidFill>
              </a:rPr>
              <a:t>Samplers (Including ANALYST</a:t>
            </a:r>
            <a:r>
              <a:rPr lang="en-GB" sz="3600" b="1" dirty="0" smtClean="0">
                <a:solidFill>
                  <a:srgbClr val="FF0000"/>
                </a:solidFill>
              </a:rPr>
              <a:t>®) are limited in that</a:t>
            </a:r>
            <a:endParaRPr lang="en-GB" sz="3600" b="1" dirty="0">
              <a:solidFill>
                <a:srgbClr val="FF0000"/>
              </a:solidFill>
            </a:endParaRPr>
          </a:p>
          <a:p>
            <a:pPr marL="273050" indent="-273050">
              <a:buFont typeface="Wingdings" panose="05000000000000000000" pitchFamily="2" charset="2"/>
              <a:buChar char="Ø"/>
            </a:pPr>
            <a:r>
              <a:rPr lang="en-GB" sz="2600" dirty="0" smtClean="0"/>
              <a:t>They </a:t>
            </a:r>
            <a:r>
              <a:rPr lang="en-GB" sz="2600" dirty="0"/>
              <a:t>are not suitable for sequential sampling where, after a certain amount of time, it is required to stop the sampling on a passive sampler and </a:t>
            </a:r>
            <a:r>
              <a:rPr lang="en-GB" sz="2600" dirty="0" smtClean="0"/>
              <a:t>then </a:t>
            </a:r>
            <a:r>
              <a:rPr lang="en-GB" sz="2600" dirty="0"/>
              <a:t>start sampling on a new one for another period of time.</a:t>
            </a:r>
          </a:p>
          <a:p>
            <a:pPr marL="285750" lvl="0" indent="-285750">
              <a:spcAft>
                <a:spcPts val="600"/>
              </a:spcAft>
              <a:buFont typeface="Wingdings" panose="05000000000000000000" pitchFamily="2" charset="2"/>
              <a:buChar char="Ø"/>
            </a:pPr>
            <a:r>
              <a:rPr lang="en-GB" sz="2600" dirty="0"/>
              <a:t>Passive samplers do not allow sampling for a fixed periods of time since, unless an operator remove them, they continue to sample pollutants from the air.</a:t>
            </a:r>
          </a:p>
          <a:p>
            <a:pPr marL="285750" lvl="0" indent="-285750">
              <a:spcAft>
                <a:spcPts val="600"/>
              </a:spcAft>
              <a:buFont typeface="Wingdings" panose="05000000000000000000" pitchFamily="2" charset="2"/>
              <a:buChar char="Ø"/>
            </a:pPr>
            <a:r>
              <a:rPr lang="en-GB" sz="2600" dirty="0"/>
              <a:t>They cannot be controlled on changing conditions related, for instance, to meteorological situations.</a:t>
            </a:r>
          </a:p>
          <a:p>
            <a:pPr marL="285750" lvl="0" indent="-285750">
              <a:spcAft>
                <a:spcPts val="600"/>
              </a:spcAft>
              <a:buFont typeface="Wingdings" panose="05000000000000000000" pitchFamily="2" charset="2"/>
              <a:buChar char="Ø"/>
            </a:pPr>
            <a:r>
              <a:rPr lang="en-GB" sz="2600" dirty="0"/>
              <a:t>They are always active. This limitation is very important since it does not allow to measure concentrations and expositions of important group of people according to their exposition to pollutants. For instance, monitoring in schools after lessons is not useful since it dilutes and confuses the data gathered during the students permanence.</a:t>
            </a:r>
          </a:p>
          <a:p>
            <a:pPr marL="285750" lvl="0" indent="-285750">
              <a:buFont typeface="Wingdings" panose="05000000000000000000" pitchFamily="2" charset="2"/>
              <a:buChar char="Ø"/>
            </a:pPr>
            <a:endParaRPr lang="en-GB" sz="1800" dirty="0"/>
          </a:p>
          <a:p>
            <a:pPr algn="ctr"/>
            <a:r>
              <a:rPr lang="en-GB" sz="3600" b="1" dirty="0">
                <a:solidFill>
                  <a:srgbClr val="FF0000"/>
                </a:solidFill>
              </a:rPr>
              <a:t>In order to overcome these limitations, </a:t>
            </a:r>
            <a:r>
              <a:rPr lang="en-GB" sz="3600" b="1" dirty="0" smtClean="0">
                <a:solidFill>
                  <a:srgbClr val="FF0000"/>
                </a:solidFill>
              </a:rPr>
              <a:t>ENVINT srl introduces the </a:t>
            </a:r>
            <a:endParaRPr lang="en-GB" sz="3600" b="1" dirty="0">
              <a:solidFill>
                <a:srgbClr val="FF0000"/>
              </a:solidFill>
            </a:endParaRPr>
          </a:p>
          <a:p>
            <a:pPr algn="ctr"/>
            <a:r>
              <a:rPr lang="en-GB" sz="3600" b="1" dirty="0">
                <a:solidFill>
                  <a:srgbClr val="FF0000"/>
                </a:solidFill>
              </a:rPr>
              <a:t>PASSIVE SAMPLER PAS06/15 </a:t>
            </a:r>
          </a:p>
          <a:p>
            <a:pPr algn="ctr"/>
            <a:r>
              <a:rPr lang="en-GB" sz="3600" b="1" dirty="0">
                <a:solidFill>
                  <a:srgbClr val="FF0000"/>
                </a:solidFill>
              </a:rPr>
              <a:t>automatic </a:t>
            </a:r>
            <a:r>
              <a:rPr lang="en-GB" sz="3600" b="1" dirty="0" smtClean="0">
                <a:solidFill>
                  <a:srgbClr val="FF0000"/>
                </a:solidFill>
              </a:rPr>
              <a:t>sampler</a:t>
            </a:r>
            <a:endParaRPr lang="en-GB" sz="2800" dirty="0"/>
          </a:p>
        </p:txBody>
      </p:sp>
      <p:sp>
        <p:nvSpPr>
          <p:cNvPr id="130" name="CasellaDiTesto 129"/>
          <p:cNvSpPr txBox="1"/>
          <p:nvPr/>
        </p:nvSpPr>
        <p:spPr>
          <a:xfrm>
            <a:off x="13480781" y="4071007"/>
            <a:ext cx="15027521" cy="5262979"/>
          </a:xfrm>
          <a:prstGeom prst="rect">
            <a:avLst/>
          </a:prstGeom>
          <a:gradFill>
            <a:gsLst>
              <a:gs pos="41000">
                <a:schemeClr val="accent6">
                  <a:lumMod val="75000"/>
                  <a:alpha val="27000"/>
                </a:schemeClr>
              </a:gs>
              <a:gs pos="100000">
                <a:schemeClr val="bg1"/>
              </a:gs>
            </a:gsLst>
            <a:lin ang="5400000" scaled="0"/>
          </a:gradFill>
          <a:ln w="63500">
            <a:solidFill>
              <a:schemeClr val="accent6">
                <a:lumMod val="50000"/>
              </a:schemeClr>
            </a:solidFill>
          </a:ln>
        </p:spPr>
        <p:txBody>
          <a:bodyPr wrap="square" rtlCol="0">
            <a:spAutoFit/>
          </a:bodyPr>
          <a:lstStyle/>
          <a:p>
            <a:r>
              <a:rPr lang="en-GB" sz="3600" b="1" dirty="0">
                <a:solidFill>
                  <a:srgbClr val="FF0000"/>
                </a:solidFill>
              </a:rPr>
              <a:t>Basic of PAS </a:t>
            </a:r>
            <a:r>
              <a:rPr lang="en-GB" sz="3600" b="1" dirty="0" smtClean="0">
                <a:solidFill>
                  <a:srgbClr val="FF0000"/>
                </a:solidFill>
              </a:rPr>
              <a:t>06/15</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it-IT" sz="2200" i="1" dirty="0" smtClean="0"/>
          </a:p>
          <a:p>
            <a:endParaRPr lang="it-IT" sz="2200" i="1" dirty="0"/>
          </a:p>
          <a:p>
            <a:endParaRPr lang="it-IT" sz="2200" i="1" dirty="0" smtClean="0"/>
          </a:p>
          <a:p>
            <a:endParaRPr lang="it-IT" sz="2200" i="1" dirty="0"/>
          </a:p>
          <a:p>
            <a:endParaRPr lang="it-IT" sz="2200" i="1" dirty="0" smtClean="0"/>
          </a:p>
          <a:p>
            <a:endParaRPr lang="it-IT" sz="2200" i="1" dirty="0"/>
          </a:p>
        </p:txBody>
      </p:sp>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15131" y="4957358"/>
            <a:ext cx="8278813" cy="41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CasellaDiTesto 29"/>
          <p:cNvSpPr txBox="1"/>
          <p:nvPr/>
        </p:nvSpPr>
        <p:spPr>
          <a:xfrm>
            <a:off x="21405186" y="4717337"/>
            <a:ext cx="6809181" cy="3970318"/>
          </a:xfrm>
          <a:prstGeom prst="rect">
            <a:avLst/>
          </a:prstGeom>
          <a:noFill/>
        </p:spPr>
        <p:txBody>
          <a:bodyPr wrap="square" rtlCol="0">
            <a:spAutoFit/>
          </a:bodyPr>
          <a:lstStyle/>
          <a:p>
            <a:r>
              <a:rPr lang="en-GB" sz="3600" b="1" i="1" dirty="0" smtClean="0"/>
              <a:t>Open holes in coincidence with the samplers allow the collection of pollutants. </a:t>
            </a:r>
          </a:p>
          <a:p>
            <a:endParaRPr lang="en-GB" sz="3600" b="1" i="1" dirty="0" smtClean="0"/>
          </a:p>
          <a:p>
            <a:r>
              <a:rPr lang="en-GB" sz="3600" b="1" i="1" dirty="0" smtClean="0"/>
              <a:t>Closed holes  prevent the diffusion of air into the passive sampler, than sampling is stopped</a:t>
            </a:r>
            <a:endParaRPr lang="en-GB" sz="3600" b="1" i="1" dirty="0"/>
          </a:p>
        </p:txBody>
      </p:sp>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48542" y="9763011"/>
            <a:ext cx="10915868" cy="6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3" name="CasellaDiTesto 1122"/>
          <p:cNvSpPr txBox="1"/>
          <p:nvPr/>
        </p:nvSpPr>
        <p:spPr>
          <a:xfrm>
            <a:off x="23704062" y="10966169"/>
            <a:ext cx="4738590" cy="1154162"/>
          </a:xfrm>
          <a:prstGeom prst="rect">
            <a:avLst/>
          </a:prstGeom>
          <a:noFill/>
        </p:spPr>
        <p:txBody>
          <a:bodyPr wrap="square" rtlCol="0">
            <a:spAutoFit/>
          </a:bodyPr>
          <a:lstStyle/>
          <a:p>
            <a:endParaRPr lang="en-GB" dirty="0"/>
          </a:p>
        </p:txBody>
      </p:sp>
      <p:sp>
        <p:nvSpPr>
          <p:cNvPr id="273" name="Segnaposto contenuto 2"/>
          <p:cNvSpPr txBox="1">
            <a:spLocks/>
          </p:cNvSpPr>
          <p:nvPr/>
        </p:nvSpPr>
        <p:spPr>
          <a:xfrm>
            <a:off x="18067284" y="17004914"/>
            <a:ext cx="10567222" cy="5648151"/>
          </a:xfrm>
          <a:prstGeom prst="rect">
            <a:avLst/>
          </a:prstGeom>
          <a:gradFill>
            <a:gsLst>
              <a:gs pos="81650">
                <a:srgbClr val="008000">
                  <a:alpha val="49000"/>
                </a:srgbClr>
              </a:gs>
              <a:gs pos="0">
                <a:srgbClr val="FFFF00">
                  <a:alpha val="47000"/>
                </a:srgbClr>
              </a:gs>
              <a:gs pos="34000">
                <a:srgbClr val="FFFF99"/>
              </a:gs>
              <a:gs pos="100000">
                <a:schemeClr val="bg1"/>
              </a:gs>
            </a:gsLst>
            <a:lin ang="16200000" scaled="1"/>
          </a:gradFill>
          <a:ln w="50800">
            <a:solidFill>
              <a:srgbClr val="0070C0"/>
            </a:solidFill>
          </a:ln>
        </p:spPr>
        <p:txBody>
          <a:bodyPr vert="horz" lIns="91408" tIns="45704" rIns="91408" bIns="45704" rtlCol="0">
            <a:noAutofit/>
          </a:bodyPr>
          <a:lstStyle>
            <a:lvl1pPr marL="0" indent="0" algn="ctr" defTabSz="914075"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038" indent="0" algn="ctr" defTabSz="914075"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075" indent="0" algn="ctr" defTabSz="9140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112"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150"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188"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25"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262"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00" indent="0" algn="ctr" defTabSz="914075"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3497580">
              <a:spcBef>
                <a:spcPts val="0"/>
              </a:spcBef>
              <a:spcAft>
                <a:spcPts val="600"/>
              </a:spcAft>
            </a:pPr>
            <a:r>
              <a:rPr lang="en-GB" sz="3600" b="1" dirty="0">
                <a:solidFill>
                  <a:srgbClr val="FF0000"/>
                </a:solidFill>
              </a:rPr>
              <a:t>Features of PAS 06/15</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Automatic </a:t>
            </a:r>
            <a:r>
              <a:rPr lang="en-GB" sz="2400" dirty="0">
                <a:solidFill>
                  <a:schemeClr val="tx1"/>
                </a:solidFill>
              </a:rPr>
              <a:t>sequential sampling of passive samplers. </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Start simultaneously the </a:t>
            </a:r>
            <a:r>
              <a:rPr lang="en-GB" sz="2400" dirty="0" smtClean="0">
                <a:solidFill>
                  <a:schemeClr val="tx1"/>
                </a:solidFill>
              </a:rPr>
              <a:t>sampling steps </a:t>
            </a:r>
            <a:r>
              <a:rPr lang="en-GB" sz="2400" dirty="0" smtClean="0">
                <a:solidFill>
                  <a:schemeClr val="tx1"/>
                </a:solidFill>
              </a:rPr>
              <a:t>in all sampling sites through date and time programming.</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Automatic sampling according to </a:t>
            </a:r>
            <a:r>
              <a:rPr lang="en-GB" sz="2600" dirty="0">
                <a:solidFill>
                  <a:schemeClr val="tx1"/>
                </a:solidFill>
              </a:rPr>
              <a:t>accumulation</a:t>
            </a:r>
            <a:r>
              <a:rPr lang="en-GB" sz="2400" dirty="0" smtClean="0">
                <a:solidFill>
                  <a:schemeClr val="tx1"/>
                </a:solidFill>
              </a:rPr>
              <a:t> on fixed time intervals. </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Start or interrupt sampling in presence of pre-defined conditions (up to 3 digital inputs meaning up to 8 different conditions).</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Sampling one or more passive samplers according to meteorological variables such as wind speed or wind direction.</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Automatically records of environmental parameters T, RH (and P)</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Monitors and collect data by several analog inputs by I</a:t>
            </a:r>
            <a:r>
              <a:rPr lang="en-GB" sz="2400" baseline="30000" dirty="0" smtClean="0">
                <a:solidFill>
                  <a:schemeClr val="tx1"/>
                </a:solidFill>
              </a:rPr>
              <a:t>2</a:t>
            </a:r>
            <a:r>
              <a:rPr lang="en-GB" sz="2400" dirty="0" smtClean="0">
                <a:solidFill>
                  <a:schemeClr val="tx1"/>
                </a:solidFill>
              </a:rPr>
              <a:t>C interface</a:t>
            </a:r>
          </a:p>
          <a:p>
            <a:pPr marL="355600" indent="-355600" algn="l">
              <a:spcBef>
                <a:spcPts val="0"/>
              </a:spcBef>
              <a:spcAft>
                <a:spcPts val="600"/>
              </a:spcAft>
              <a:buFont typeface="Wingdings" panose="05000000000000000000" pitchFamily="2" charset="2"/>
              <a:buChar char="Ø"/>
            </a:pPr>
            <a:r>
              <a:rPr lang="en-GB" sz="2400" dirty="0" smtClean="0">
                <a:solidFill>
                  <a:schemeClr val="tx1"/>
                </a:solidFill>
              </a:rPr>
              <a:t>Simple connections though </a:t>
            </a:r>
            <a:r>
              <a:rPr lang="en-GB" sz="2400" dirty="0" err="1" smtClean="0">
                <a:solidFill>
                  <a:schemeClr val="tx1"/>
                </a:solidFill>
              </a:rPr>
              <a:t>Wi-FI</a:t>
            </a:r>
            <a:r>
              <a:rPr lang="en-GB" sz="2400" dirty="0" smtClean="0">
                <a:solidFill>
                  <a:schemeClr val="tx1"/>
                </a:solidFill>
              </a:rPr>
              <a:t> and Android OS Tablets for programing and data download</a:t>
            </a:r>
          </a:p>
          <a:p>
            <a:pPr algn="l">
              <a:buFont typeface="Wingdings" panose="05000000000000000000" pitchFamily="2" charset="2"/>
              <a:buChar char="Ø"/>
            </a:pPr>
            <a:endParaRPr lang="en-GB" sz="1600" dirty="0" smtClean="0">
              <a:solidFill>
                <a:schemeClr val="tx1"/>
              </a:solidFill>
            </a:endParaRPr>
          </a:p>
          <a:p>
            <a:pPr algn="l"/>
            <a:endParaRPr lang="en-GB" sz="2400" dirty="0">
              <a:solidFill>
                <a:schemeClr val="tx1"/>
              </a:solidFill>
            </a:endParaRPr>
          </a:p>
        </p:txBody>
      </p:sp>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8768" y="12050638"/>
            <a:ext cx="4769534" cy="3996000"/>
          </a:xfrm>
          <a:prstGeom prst="rect">
            <a:avLst/>
          </a:prstGeom>
          <a:noFill/>
          <a:ln w="508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10172" y="16804476"/>
            <a:ext cx="3902075" cy="4310062"/>
          </a:xfrm>
          <a:prstGeom prst="rect">
            <a:avLst/>
          </a:prstGeom>
          <a:noFill/>
          <a:ln w="508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5" name="CasellaDiTesto 1124"/>
          <p:cNvSpPr txBox="1"/>
          <p:nvPr/>
        </p:nvSpPr>
        <p:spPr>
          <a:xfrm>
            <a:off x="13643415" y="23149328"/>
            <a:ext cx="14570952" cy="5940088"/>
          </a:xfrm>
          <a:prstGeom prst="rect">
            <a:avLst/>
          </a:prstGeom>
          <a:gradFill>
            <a:gsLst>
              <a:gs pos="79000">
                <a:schemeClr val="tx2">
                  <a:lumMod val="60000"/>
                  <a:lumOff val="40000"/>
                  <a:alpha val="43000"/>
                </a:schemeClr>
              </a:gs>
              <a:gs pos="0">
                <a:srgbClr val="FFFF00">
                  <a:alpha val="47000"/>
                </a:srgbClr>
              </a:gs>
              <a:gs pos="100000">
                <a:schemeClr val="bg1"/>
              </a:gs>
            </a:gsLst>
            <a:lin ang="16200000" scaled="1"/>
          </a:gradFill>
          <a:ln w="50800">
            <a:solidFill>
              <a:srgbClr val="0070C0"/>
            </a:solidFill>
          </a:ln>
        </p:spPr>
        <p:txBody>
          <a:bodyPr wrap="square" rtlCol="0">
            <a:spAutoFit/>
          </a:bodyPr>
          <a:lstStyle/>
          <a:p>
            <a:r>
              <a:rPr lang="en-GB" sz="3600" b="1" dirty="0">
                <a:solidFill>
                  <a:srgbClr val="FF0000"/>
                </a:solidFill>
              </a:rPr>
              <a:t>Preliminary Results</a:t>
            </a:r>
          </a:p>
          <a:p>
            <a:r>
              <a:rPr lang="en-GB" sz="2400" u="sng" dirty="0" smtClean="0">
                <a:solidFill>
                  <a:srgbClr val="FF0000"/>
                </a:solidFill>
              </a:rPr>
              <a:t>Contamination </a:t>
            </a:r>
            <a:r>
              <a:rPr lang="en-GB" sz="2400" u="sng" dirty="0">
                <a:solidFill>
                  <a:srgbClr val="FF0000"/>
                </a:solidFill>
              </a:rPr>
              <a:t>Test</a:t>
            </a:r>
          </a:p>
          <a:p>
            <a:r>
              <a:rPr lang="en-GB" sz="2400" dirty="0"/>
              <a:t>6 BTX Analyst exposed for one month with plugs in all holes .</a:t>
            </a:r>
          </a:p>
          <a:p>
            <a:r>
              <a:rPr lang="en-GB" sz="2400" dirty="0"/>
              <a:t>Observed equivalent concentrations were below MDC (0,5 µg/m</a:t>
            </a:r>
            <a:r>
              <a:rPr lang="en-GB" sz="2400" baseline="30000" dirty="0"/>
              <a:t>3</a:t>
            </a:r>
            <a:r>
              <a:rPr lang="en-GB" sz="2400" dirty="0"/>
              <a:t>) of Benzene</a:t>
            </a:r>
          </a:p>
          <a:p>
            <a:r>
              <a:rPr lang="en-GB" sz="2400" b="1" dirty="0"/>
              <a:t>Results: Blanks are not contaminated</a:t>
            </a:r>
          </a:p>
          <a:p>
            <a:endParaRPr lang="en-GB" sz="1800" b="1" dirty="0"/>
          </a:p>
          <a:p>
            <a:r>
              <a:rPr lang="en-GB" sz="2400" u="sng" dirty="0">
                <a:solidFill>
                  <a:srgbClr val="FF0000"/>
                </a:solidFill>
              </a:rPr>
              <a:t>Hydrogen Sulphide in  room with open /close window</a:t>
            </a:r>
          </a:p>
          <a:p>
            <a:r>
              <a:rPr lang="en-GB" sz="2400" dirty="0"/>
              <a:t>2 Analyst samplers for Hydrogen Sulphide  have been alternatively exposed from 8:00 AM to 8:00 PM and from 8:00 PM to 8:00 AM in a room with windows  normally open during the day:</a:t>
            </a:r>
          </a:p>
          <a:p>
            <a:r>
              <a:rPr lang="en-GB" sz="2400" b="1" dirty="0"/>
              <a:t>Results: Day time concentration: 0,6  µg/m</a:t>
            </a:r>
            <a:r>
              <a:rPr lang="en-GB" sz="2400" baseline="30000" dirty="0"/>
              <a:t>3 </a:t>
            </a:r>
            <a:r>
              <a:rPr lang="en-GB" sz="2400" b="1" dirty="0"/>
              <a:t>   Nigh time concentration: 1,6  µg/m</a:t>
            </a:r>
            <a:r>
              <a:rPr lang="en-GB" sz="2400" baseline="30000" dirty="0"/>
              <a:t>3</a:t>
            </a:r>
          </a:p>
          <a:p>
            <a:pPr lvl="0"/>
            <a:endParaRPr lang="en-GB" sz="1800" u="sng" dirty="0">
              <a:solidFill>
                <a:prstClr val="black"/>
              </a:solidFill>
            </a:endParaRPr>
          </a:p>
          <a:p>
            <a:pPr lvl="0"/>
            <a:r>
              <a:rPr lang="en-GB" sz="2400" u="sng" dirty="0">
                <a:solidFill>
                  <a:srgbClr val="FF0000"/>
                </a:solidFill>
              </a:rPr>
              <a:t>Ozone in Daytime (8 h maximum) </a:t>
            </a:r>
          </a:p>
          <a:p>
            <a:pPr lvl="0"/>
            <a:r>
              <a:rPr lang="en-GB" sz="2400" dirty="0">
                <a:solidFill>
                  <a:prstClr val="black"/>
                </a:solidFill>
              </a:rPr>
              <a:t>2 Analyst samplers for Ozone  have been alternatively exposed from 10:00 AM to 6:00 PM and from 6:00 PM to in open atmosphere in July 2017. Location: west of Rome </a:t>
            </a:r>
          </a:p>
          <a:p>
            <a:pPr lvl="0"/>
            <a:r>
              <a:rPr lang="en-GB" sz="2400" b="1" dirty="0">
                <a:solidFill>
                  <a:prstClr val="black"/>
                </a:solidFill>
              </a:rPr>
              <a:t>Results: (Still under check) 8h </a:t>
            </a:r>
            <a:r>
              <a:rPr lang="en-GB" sz="2400" b="1" dirty="0" err="1">
                <a:solidFill>
                  <a:prstClr val="black"/>
                </a:solidFill>
              </a:rPr>
              <a:t>Conc</a:t>
            </a:r>
            <a:r>
              <a:rPr lang="en-GB" sz="2400" b="1" dirty="0">
                <a:solidFill>
                  <a:prstClr val="black"/>
                </a:solidFill>
              </a:rPr>
              <a:t>: 105</a:t>
            </a:r>
            <a:r>
              <a:rPr lang="en-GB" sz="2400" b="1" dirty="0"/>
              <a:t> µg/m</a:t>
            </a:r>
            <a:r>
              <a:rPr lang="en-GB" sz="2400" baseline="30000" dirty="0"/>
              <a:t>3</a:t>
            </a:r>
            <a:r>
              <a:rPr lang="en-GB" sz="2400" b="1" dirty="0">
                <a:solidFill>
                  <a:prstClr val="black"/>
                </a:solidFill>
              </a:rPr>
              <a:t> Nigh time concentration: 45  µg/m</a:t>
            </a:r>
            <a:r>
              <a:rPr lang="en-GB" sz="2400" baseline="30000" dirty="0"/>
              <a:t>3</a:t>
            </a:r>
          </a:p>
          <a:p>
            <a:endParaRPr lang="en-GB" sz="1800" dirty="0"/>
          </a:p>
        </p:txBody>
      </p:sp>
      <p:sp>
        <p:nvSpPr>
          <p:cNvPr id="1126" name="CasellaDiTesto 1125"/>
          <p:cNvSpPr txBox="1"/>
          <p:nvPr/>
        </p:nvSpPr>
        <p:spPr>
          <a:xfrm>
            <a:off x="13678301" y="29753135"/>
            <a:ext cx="14632480" cy="2369880"/>
          </a:xfrm>
          <a:prstGeom prst="rect">
            <a:avLst/>
          </a:prstGeom>
          <a:gradFill>
            <a:gsLst>
              <a:gs pos="0">
                <a:srgbClr val="009900">
                  <a:alpha val="37000"/>
                </a:srgbClr>
              </a:gs>
              <a:gs pos="55000">
                <a:srgbClr val="FFFF99">
                  <a:alpha val="56000"/>
                </a:srgbClr>
              </a:gs>
            </a:gsLst>
            <a:lin ang="16200000" scaled="1"/>
          </a:gradFill>
          <a:ln w="50800">
            <a:solidFill>
              <a:schemeClr val="accent1"/>
            </a:solidFill>
          </a:ln>
        </p:spPr>
        <p:txBody>
          <a:bodyPr wrap="square" rtlCol="0">
            <a:spAutoFit/>
          </a:bodyPr>
          <a:lstStyle/>
          <a:p>
            <a:pPr algn="ctr"/>
            <a:r>
              <a:rPr lang="en-GB" sz="2800" b="1" dirty="0">
                <a:solidFill>
                  <a:srgbClr val="008000"/>
                </a:solidFill>
              </a:rPr>
              <a:t>PAS 06/15 is a major breakthrough in monitoring air pollution in ambient and indoor atmosphere</a:t>
            </a:r>
          </a:p>
          <a:p>
            <a:pPr algn="ctr"/>
            <a:r>
              <a:rPr lang="en-GB" sz="2800" b="1" smtClean="0">
                <a:solidFill>
                  <a:srgbClr val="008000"/>
                </a:solidFill>
              </a:rPr>
              <a:t>giving </a:t>
            </a:r>
            <a:r>
              <a:rPr lang="en-GB" sz="2800" b="1" dirty="0">
                <a:solidFill>
                  <a:srgbClr val="008000"/>
                </a:solidFill>
              </a:rPr>
              <a:t>a significant contribution to ENVINT mission:</a:t>
            </a:r>
          </a:p>
          <a:p>
            <a:endParaRPr lang="en-GB" sz="2800" dirty="0"/>
          </a:p>
          <a:p>
            <a:r>
              <a:rPr lang="en-GB" sz="3600" b="1" dirty="0">
                <a:solidFill>
                  <a:srgbClr val="006600"/>
                </a:solidFill>
              </a:rPr>
              <a:t>Our mission is innovation in the monitoring of air </a:t>
            </a:r>
            <a:r>
              <a:rPr lang="en-GB" sz="3600" b="1" dirty="0" smtClean="0">
                <a:solidFill>
                  <a:srgbClr val="006600"/>
                </a:solidFill>
              </a:rPr>
              <a:t>quality (</a:t>
            </a:r>
            <a:r>
              <a:rPr lang="en-GB" sz="3600" b="1" i="1" dirty="0" smtClean="0">
                <a:solidFill>
                  <a:srgbClr val="006600"/>
                </a:solidFill>
              </a:rPr>
              <a:t>www.envint.it)</a:t>
            </a:r>
            <a:endParaRPr lang="en-GB" sz="3600" b="1" i="1" dirty="0">
              <a:solidFill>
                <a:srgbClr val="006600"/>
              </a:solidFill>
            </a:endParaRPr>
          </a:p>
          <a:p>
            <a:endParaRPr lang="en-GB" sz="2800" dirty="0"/>
          </a:p>
        </p:txBody>
      </p:sp>
      <p:sp>
        <p:nvSpPr>
          <p:cNvPr id="1133" name="CasellaDiTesto 1132"/>
          <p:cNvSpPr txBox="1"/>
          <p:nvPr/>
        </p:nvSpPr>
        <p:spPr>
          <a:xfrm>
            <a:off x="23704062" y="10456226"/>
            <a:ext cx="4703884" cy="738664"/>
          </a:xfrm>
          <a:prstGeom prst="rect">
            <a:avLst/>
          </a:prstGeom>
          <a:noFill/>
        </p:spPr>
        <p:txBody>
          <a:bodyPr wrap="square" rtlCol="0">
            <a:spAutoFit/>
          </a:bodyPr>
          <a:lstStyle/>
          <a:p>
            <a:r>
              <a:rPr lang="en-GB" sz="4200" b="1" dirty="0" smtClean="0">
                <a:solidFill>
                  <a:srgbClr val="FF0000"/>
                </a:solidFill>
              </a:rPr>
              <a:t>PAS06/15 Hardware</a:t>
            </a:r>
            <a:endParaRPr lang="en-GB" sz="4200" b="1" dirty="0">
              <a:solidFill>
                <a:srgbClr val="FF0000"/>
              </a:solidFill>
            </a:endParaRPr>
          </a:p>
        </p:txBody>
      </p:sp>
      <p:sp>
        <p:nvSpPr>
          <p:cNvPr id="1134" name="CasellaDiTesto 1133"/>
          <p:cNvSpPr txBox="1"/>
          <p:nvPr/>
        </p:nvSpPr>
        <p:spPr>
          <a:xfrm>
            <a:off x="811262" y="30799576"/>
            <a:ext cx="11183332" cy="1323439"/>
          </a:xfrm>
          <a:prstGeom prst="rect">
            <a:avLst/>
          </a:prstGeom>
          <a:solidFill>
            <a:srgbClr val="99FF66">
              <a:alpha val="31000"/>
            </a:srgbClr>
          </a:solidFill>
        </p:spPr>
        <p:txBody>
          <a:bodyPr wrap="square" rtlCol="0">
            <a:spAutoFit/>
          </a:bodyPr>
          <a:lstStyle/>
          <a:p>
            <a:pPr marL="1433513" indent="-1433513"/>
            <a:r>
              <a:rPr lang="en-GB" sz="4000" b="1" dirty="0" smtClean="0">
                <a:solidFill>
                  <a:srgbClr val="008000"/>
                </a:solidFill>
              </a:rPr>
              <a:t>NOTE: Analyst </a:t>
            </a:r>
            <a:r>
              <a:rPr lang="en-GB" sz="4000" b="1" dirty="0">
                <a:solidFill>
                  <a:srgbClr val="008000"/>
                </a:solidFill>
                <a:sym typeface="Symbol"/>
              </a:rPr>
              <a:t> </a:t>
            </a:r>
            <a:r>
              <a:rPr lang="en-GB" sz="4000" b="1" dirty="0">
                <a:solidFill>
                  <a:srgbClr val="008000"/>
                </a:solidFill>
              </a:rPr>
              <a:t>Passive </a:t>
            </a:r>
            <a:r>
              <a:rPr lang="en-GB" sz="4000" b="1" dirty="0" smtClean="0">
                <a:solidFill>
                  <a:srgbClr val="008000"/>
                </a:solidFill>
              </a:rPr>
              <a:t>Samplers is a trademark by ENVINT srl</a:t>
            </a:r>
            <a:endParaRPr lang="en-GB" sz="4000" b="1" dirty="0">
              <a:solidFill>
                <a:srgbClr val="00800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18060</TotalTime>
  <Words>917</Words>
  <Application>Microsoft Office PowerPoint</Application>
  <PresentationFormat>Personalizzato</PresentationFormat>
  <Paragraphs>76</Paragraphs>
  <Slides>1</Slides>
  <Notes>1</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Allegrini</dc:creator>
  <cp:lastModifiedBy>Allegrini</cp:lastModifiedBy>
  <cp:revision>54</cp:revision>
  <dcterms:created xsi:type="dcterms:W3CDTF">2014-10-23T05:47:42Z</dcterms:created>
  <dcterms:modified xsi:type="dcterms:W3CDTF">2017-11-03T17:48:40Z</dcterms:modified>
</cp:coreProperties>
</file>