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60" r:id="rId3"/>
  </p:sldMasterIdLst>
  <p:sldIdLst>
    <p:sldId id="266" r:id="rId4"/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572" y="-192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35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95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7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5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7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2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9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3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5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7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6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36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1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7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5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8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95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60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6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5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5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7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50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7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9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9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6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6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5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7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8000">
              <a:srgbClr val="008000">
                <a:lumMod val="51000"/>
                <a:lumOff val="49000"/>
                <a:alpha val="63000"/>
              </a:srgbClr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239163" y="764704"/>
            <a:ext cx="864096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 userDrawn="1"/>
        </p:nvSpPr>
        <p:spPr>
          <a:xfrm>
            <a:off x="59163" y="836712"/>
            <a:ext cx="360000" cy="5868000"/>
          </a:xfrm>
          <a:prstGeom prst="rect">
            <a:avLst/>
          </a:prstGeom>
          <a:gradFill>
            <a:gsLst>
              <a:gs pos="16000">
                <a:srgbClr val="008000">
                  <a:alpha val="63000"/>
                  <a:lumMod val="15000"/>
                  <a:lumOff val="85000"/>
                </a:srgbClr>
              </a:gs>
              <a:gs pos="78000">
                <a:srgbClr val="008000">
                  <a:alpha val="18000"/>
                </a:srgb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vert270" wrap="square" rtlCol="0" anchor="ctr">
            <a:spAutoFit/>
          </a:bodyPr>
          <a:lstStyle/>
          <a:p>
            <a:r>
              <a:rPr lang="en-GB" b="1" i="1" dirty="0" smtClean="0">
                <a:solidFill>
                  <a:srgbClr val="008000"/>
                </a:solidFill>
                <a:latin typeface="+mn-lt"/>
              </a:rPr>
              <a:t>ENVINT</a:t>
            </a:r>
            <a:r>
              <a:rPr lang="en-GB" b="1" i="1" baseline="0" dirty="0" smtClean="0">
                <a:solidFill>
                  <a:srgbClr val="008000"/>
                </a:solidFill>
                <a:latin typeface="+mn-lt"/>
              </a:rPr>
              <a:t> srl</a:t>
            </a:r>
            <a:endParaRPr lang="en-GB" b="1" i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08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8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8000">
              <a:srgbClr val="008000">
                <a:lumMod val="51000"/>
                <a:lumOff val="49000"/>
                <a:alpha val="63000"/>
              </a:srgbClr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1F535-0CE6-489E-8732-917A79B46A28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3F76-1413-482A-825C-4D48E069961D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239163" y="764704"/>
            <a:ext cx="864096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 userDrawn="1"/>
        </p:nvSpPr>
        <p:spPr>
          <a:xfrm>
            <a:off x="59163" y="836712"/>
            <a:ext cx="360000" cy="5868000"/>
          </a:xfrm>
          <a:prstGeom prst="rect">
            <a:avLst/>
          </a:prstGeom>
          <a:gradFill>
            <a:gsLst>
              <a:gs pos="16000">
                <a:srgbClr val="008000">
                  <a:alpha val="63000"/>
                  <a:lumMod val="15000"/>
                  <a:lumOff val="85000"/>
                </a:srgbClr>
              </a:gs>
              <a:gs pos="78000">
                <a:srgbClr val="008000">
                  <a:alpha val="18000"/>
                </a:srgb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vert270" wrap="square" rtlCol="0" anchor="ctr">
            <a:spAutoFit/>
          </a:bodyPr>
          <a:lstStyle/>
          <a:p>
            <a:r>
              <a:rPr lang="en-GB" b="1" i="1" dirty="0" smtClean="0">
                <a:solidFill>
                  <a:srgbClr val="008000"/>
                </a:solidFill>
                <a:latin typeface="+mn-lt"/>
              </a:rPr>
              <a:t>ENVINT</a:t>
            </a:r>
            <a:r>
              <a:rPr lang="en-GB" b="1" i="1" baseline="0" dirty="0" smtClean="0">
                <a:solidFill>
                  <a:srgbClr val="008000"/>
                </a:solidFill>
                <a:latin typeface="+mn-lt"/>
              </a:rPr>
              <a:t> srl</a:t>
            </a:r>
            <a:endParaRPr lang="en-GB" b="1" i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05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8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8000">
              <a:srgbClr val="008000">
                <a:lumMod val="51000"/>
                <a:lumOff val="49000"/>
                <a:alpha val="63000"/>
              </a:srgbClr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341F535-0CE6-489E-8732-917A79B46A28}" type="datetimeFigureOut">
              <a:rPr lang="en-GB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02/02/2018</a:t>
            </a:fld>
            <a:endParaRPr lang="en-GB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0323F76-1413-482A-825C-4D48E069961D}" type="slidenum">
              <a:rPr lang="en-GB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239163" y="764704"/>
            <a:ext cx="864096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 userDrawn="1"/>
        </p:nvSpPr>
        <p:spPr>
          <a:xfrm>
            <a:off x="59163" y="836712"/>
            <a:ext cx="360000" cy="5868000"/>
          </a:xfrm>
          <a:prstGeom prst="rect">
            <a:avLst/>
          </a:prstGeom>
          <a:gradFill>
            <a:gsLst>
              <a:gs pos="16000">
                <a:srgbClr val="008000">
                  <a:alpha val="63000"/>
                  <a:lumMod val="15000"/>
                  <a:lumOff val="85000"/>
                </a:srgbClr>
              </a:gs>
              <a:gs pos="78000">
                <a:srgbClr val="008000">
                  <a:alpha val="18000"/>
                </a:srgb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vert270" wrap="square" rtlCol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solidFill>
                  <a:srgbClr val="008000"/>
                </a:solidFill>
              </a:rPr>
              <a:t>ENVINT srl</a:t>
            </a:r>
          </a:p>
        </p:txBody>
      </p:sp>
    </p:spTree>
    <p:extLst>
      <p:ext uri="{BB962C8B-B14F-4D97-AF65-F5344CB8AC3E}">
        <p14:creationId xmlns:p14="http://schemas.microsoft.com/office/powerpoint/2010/main" val="347308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8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it/url?sa=i&amp;rct=j&amp;q=&amp;esrc=s&amp;source=images&amp;cd=&amp;cad=rja&amp;uact=8&amp;ved=0ahUKEwjliJzt64bZAhXBOBQKHa1FAm4QjRwIBw&amp;url=https://www.britannica.com/technology/petroleum-refining&amp;psig=AOvVaw3jEKtZV5JKJd3uXSN4mtJR&amp;ust=151764750840871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ulations.gov/#!documentDetail;D=EPA-HQ-OAR-2010-0682-07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22362" y="1844824"/>
            <a:ext cx="5724128" cy="3168352"/>
          </a:xfrm>
        </p:spPr>
        <p:txBody>
          <a:bodyPr/>
          <a:lstStyle/>
          <a:p>
            <a:r>
              <a:rPr lang="en-GB" sz="4000" dirty="0" smtClean="0"/>
              <a:t>ENVINT srl </a:t>
            </a:r>
            <a:br>
              <a:rPr lang="en-GB" sz="4000" dirty="0" smtClean="0"/>
            </a:br>
            <a:r>
              <a:rPr lang="en-GB" sz="4000" dirty="0" smtClean="0"/>
              <a:t>and US_EPA Fence Line Monitoring Rule for the Evaluation of Diffuse </a:t>
            </a:r>
            <a:r>
              <a:rPr lang="en-GB" sz="4000" dirty="0"/>
              <a:t>P</a:t>
            </a:r>
            <a:r>
              <a:rPr lang="en-GB" sz="4000" dirty="0" smtClean="0"/>
              <a:t>ollution by Refineries</a:t>
            </a:r>
            <a:endParaRPr lang="en-GB" sz="4000" dirty="0"/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16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5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Refineries Fence Line and ENVINT products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1018638" y="3121678"/>
            <a:ext cx="2376264" cy="792088"/>
          </a:xfrm>
          <a:prstGeom prst="rect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1018638" y="4417822"/>
            <a:ext cx="2376264" cy="792088"/>
          </a:xfrm>
          <a:prstGeom prst="rect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993668" y="5569950"/>
            <a:ext cx="2376264" cy="792088"/>
          </a:xfrm>
          <a:prstGeom prst="rect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802614" y="2689630"/>
            <a:ext cx="7632848" cy="4032448"/>
          </a:xfrm>
          <a:prstGeom prst="rect">
            <a:avLst/>
          </a:prstGeom>
          <a:noFill/>
          <a:ln w="508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4258998" y="2898502"/>
            <a:ext cx="720080" cy="7200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4258998" y="3894486"/>
            <a:ext cx="720080" cy="7200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4258998" y="4866594"/>
            <a:ext cx="720080" cy="7200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4258998" y="5874736"/>
            <a:ext cx="720080" cy="7200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/>
          <p:cNvSpPr/>
          <p:nvPr/>
        </p:nvSpPr>
        <p:spPr>
          <a:xfrm>
            <a:off x="6203214" y="3051641"/>
            <a:ext cx="360000" cy="3600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e 14"/>
          <p:cNvSpPr/>
          <p:nvPr/>
        </p:nvSpPr>
        <p:spPr>
          <a:xfrm>
            <a:off x="6713003" y="3061818"/>
            <a:ext cx="360000" cy="3600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/>
          <p:cNvSpPr/>
          <p:nvPr/>
        </p:nvSpPr>
        <p:spPr>
          <a:xfrm>
            <a:off x="7211326" y="3061818"/>
            <a:ext cx="360000" cy="3600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e 16"/>
          <p:cNvSpPr/>
          <p:nvPr/>
        </p:nvSpPr>
        <p:spPr>
          <a:xfrm>
            <a:off x="6208947" y="5991861"/>
            <a:ext cx="360000" cy="3600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/>
          <p:cNvSpPr/>
          <p:nvPr/>
        </p:nvSpPr>
        <p:spPr>
          <a:xfrm>
            <a:off x="6718736" y="6002038"/>
            <a:ext cx="360000" cy="3600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e 18"/>
          <p:cNvSpPr/>
          <p:nvPr/>
        </p:nvSpPr>
        <p:spPr>
          <a:xfrm>
            <a:off x="7217059" y="6002038"/>
            <a:ext cx="360000" cy="360000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uppo 22"/>
          <p:cNvGrpSpPr/>
          <p:nvPr/>
        </p:nvGrpSpPr>
        <p:grpSpPr>
          <a:xfrm rot="16200000">
            <a:off x="7300001" y="4578543"/>
            <a:ext cx="1334779" cy="360000"/>
            <a:chOff x="6665964" y="3465023"/>
            <a:chExt cx="1334779" cy="360000"/>
          </a:xfrm>
          <a:solidFill>
            <a:srgbClr val="B2B2B2"/>
          </a:solidFill>
        </p:grpSpPr>
        <p:sp>
          <p:nvSpPr>
            <p:cNvPr id="20" name="Ovale 19"/>
            <p:cNvSpPr/>
            <p:nvPr/>
          </p:nvSpPr>
          <p:spPr>
            <a:xfrm rot="10800000" flipH="1" flipV="1">
              <a:off x="6665964" y="3465023"/>
              <a:ext cx="326667" cy="3498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e 20"/>
            <p:cNvSpPr/>
            <p:nvPr/>
          </p:nvSpPr>
          <p:spPr>
            <a:xfrm rot="10800000" flipH="1" flipV="1">
              <a:off x="7175753" y="3475200"/>
              <a:ext cx="326667" cy="3498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e 21"/>
            <p:cNvSpPr/>
            <p:nvPr/>
          </p:nvSpPr>
          <p:spPr>
            <a:xfrm rot="10800000" flipH="1" flipV="1">
              <a:off x="7674076" y="3475200"/>
              <a:ext cx="326667" cy="34982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ttangolo 23"/>
          <p:cNvSpPr/>
          <p:nvPr/>
        </p:nvSpPr>
        <p:spPr>
          <a:xfrm>
            <a:off x="5782736" y="4501856"/>
            <a:ext cx="1872000" cy="540000"/>
          </a:xfrm>
          <a:prstGeom prst="rect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e 24"/>
          <p:cNvSpPr/>
          <p:nvPr/>
        </p:nvSpPr>
        <p:spPr>
          <a:xfrm>
            <a:off x="1234662" y="2625466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e 25"/>
          <p:cNvSpPr/>
          <p:nvPr/>
        </p:nvSpPr>
        <p:spPr>
          <a:xfrm>
            <a:off x="2009435" y="2611515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e 26"/>
          <p:cNvSpPr/>
          <p:nvPr/>
        </p:nvSpPr>
        <p:spPr>
          <a:xfrm>
            <a:off x="2980846" y="2618653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e 27"/>
          <p:cNvSpPr/>
          <p:nvPr/>
        </p:nvSpPr>
        <p:spPr>
          <a:xfrm>
            <a:off x="3826950" y="2613283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e 28"/>
          <p:cNvSpPr/>
          <p:nvPr/>
        </p:nvSpPr>
        <p:spPr>
          <a:xfrm>
            <a:off x="5871311" y="2599630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e 29"/>
          <p:cNvSpPr/>
          <p:nvPr/>
        </p:nvSpPr>
        <p:spPr>
          <a:xfrm>
            <a:off x="7211326" y="2588758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e 30"/>
          <p:cNvSpPr/>
          <p:nvPr/>
        </p:nvSpPr>
        <p:spPr>
          <a:xfrm>
            <a:off x="4691046" y="2625466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e 31"/>
          <p:cNvSpPr/>
          <p:nvPr/>
        </p:nvSpPr>
        <p:spPr>
          <a:xfrm>
            <a:off x="5292080" y="2618653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e 32"/>
          <p:cNvSpPr/>
          <p:nvPr/>
        </p:nvSpPr>
        <p:spPr>
          <a:xfrm>
            <a:off x="2489640" y="2625466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e 33"/>
          <p:cNvSpPr/>
          <p:nvPr/>
        </p:nvSpPr>
        <p:spPr>
          <a:xfrm>
            <a:off x="6563214" y="2607987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asellaDiTesto 34"/>
          <p:cNvSpPr txBox="1"/>
          <p:nvPr/>
        </p:nvSpPr>
        <p:spPr>
          <a:xfrm>
            <a:off x="538101" y="1858692"/>
            <a:ext cx="96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Fence Line</a:t>
            </a:r>
            <a:endParaRPr lang="en-GB" sz="1600" dirty="0"/>
          </a:p>
        </p:txBody>
      </p:sp>
      <p:cxnSp>
        <p:nvCxnSpPr>
          <p:cNvPr id="37" name="Connettore 2 36"/>
          <p:cNvCxnSpPr>
            <a:stCxn id="35" idx="2"/>
          </p:cNvCxnSpPr>
          <p:nvPr/>
        </p:nvCxnSpPr>
        <p:spPr>
          <a:xfrm flipH="1">
            <a:off x="827584" y="2443467"/>
            <a:ext cx="191054" cy="2352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1606946" y="1713961"/>
            <a:ext cx="1164978" cy="723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600" dirty="0" smtClean="0"/>
              <a:t>Standard ANALYST BTX sampler</a:t>
            </a:r>
            <a:endParaRPr lang="en-GB" sz="1600" dirty="0"/>
          </a:p>
        </p:txBody>
      </p:sp>
      <p:cxnSp>
        <p:nvCxnSpPr>
          <p:cNvPr id="39" name="Connettore 2 38"/>
          <p:cNvCxnSpPr>
            <a:endCxn id="25" idx="0"/>
          </p:cNvCxnSpPr>
          <p:nvPr/>
        </p:nvCxnSpPr>
        <p:spPr>
          <a:xfrm flipH="1">
            <a:off x="1324662" y="2276872"/>
            <a:ext cx="336244" cy="3485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5403969" y="1359605"/>
            <a:ext cx="1164978" cy="87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600" dirty="0" smtClean="0"/>
              <a:t>Combined ANALYST BTX and H2S sampler</a:t>
            </a:r>
            <a:endParaRPr lang="en-GB" sz="1600" dirty="0"/>
          </a:p>
        </p:txBody>
      </p:sp>
      <p:cxnSp>
        <p:nvCxnSpPr>
          <p:cNvPr id="44" name="Connettore 2 43"/>
          <p:cNvCxnSpPr/>
          <p:nvPr/>
        </p:nvCxnSpPr>
        <p:spPr>
          <a:xfrm flipH="1">
            <a:off x="5427016" y="2166469"/>
            <a:ext cx="336244" cy="441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2999959" y="1449670"/>
            <a:ext cx="1164978" cy="71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600" dirty="0" smtClean="0"/>
              <a:t>PAS 06/15  ANALYST Automatic Sampler</a:t>
            </a:r>
            <a:endParaRPr lang="en-GB" sz="1600" dirty="0"/>
          </a:p>
        </p:txBody>
      </p:sp>
      <p:cxnSp>
        <p:nvCxnSpPr>
          <p:cNvPr id="47" name="Connettore 2 46"/>
          <p:cNvCxnSpPr/>
          <p:nvPr/>
        </p:nvCxnSpPr>
        <p:spPr>
          <a:xfrm flipH="1">
            <a:off x="2579640" y="2076404"/>
            <a:ext cx="815262" cy="5420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Refineries Fence Line and ENVINT products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763" y="116601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ENVINT Srl provides full equipment for fence line monitoring to evaluate diffuse pollution in refineries and other plant by providing:</a:t>
            </a:r>
          </a:p>
          <a:p>
            <a:pPr indent="382588">
              <a:buFont typeface="Wingdings" panose="05000000000000000000" pitchFamily="2" charset="2"/>
              <a:buChar char="Ø"/>
            </a:pPr>
            <a:r>
              <a:rPr lang="en-GB" dirty="0" smtClean="0"/>
              <a:t>BTX ANALYST Passive Samplers</a:t>
            </a:r>
          </a:p>
          <a:p>
            <a:pPr indent="382588">
              <a:buFont typeface="Wingdings" panose="05000000000000000000" pitchFamily="2" charset="2"/>
              <a:buChar char="Ø"/>
            </a:pPr>
            <a:r>
              <a:rPr lang="en-GB" dirty="0" smtClean="0"/>
              <a:t>PAS 06/15 Automatic Sampler</a:t>
            </a:r>
          </a:p>
          <a:p>
            <a:pPr indent="382588">
              <a:buFont typeface="Wingdings" panose="05000000000000000000" pitchFamily="2" charset="2"/>
              <a:buChar char="Ø"/>
            </a:pPr>
            <a:r>
              <a:rPr lang="en-GB" dirty="0" smtClean="0"/>
              <a:t>Other ANALYST such as H2S, NOX, SO2, etc</a:t>
            </a:r>
            <a:r>
              <a:rPr lang="en-GB" dirty="0" smtClean="0"/>
              <a:t>.</a:t>
            </a:r>
          </a:p>
          <a:p>
            <a:pPr indent="382588">
              <a:buFont typeface="Wingdings" panose="05000000000000000000" pitchFamily="2" charset="2"/>
              <a:buChar char="Ø"/>
            </a:pPr>
            <a:r>
              <a:rPr lang="en-GB" dirty="0" smtClean="0"/>
              <a:t>Planning of </a:t>
            </a:r>
            <a:r>
              <a:rPr lang="en-GB" smtClean="0"/>
              <a:t>monitoring campaigns</a:t>
            </a:r>
            <a:endParaRPr lang="en-GB" dirty="0" smtClean="0"/>
          </a:p>
          <a:p>
            <a:pPr indent="382588">
              <a:buFont typeface="Wingdings" panose="05000000000000000000" pitchFamily="2" charset="2"/>
              <a:buChar char="Ø"/>
            </a:pPr>
            <a:r>
              <a:rPr lang="en-GB" dirty="0" smtClean="0"/>
              <a:t>Analytical Service</a:t>
            </a:r>
          </a:p>
          <a:p>
            <a:pPr indent="382588">
              <a:buFont typeface="Wingdings" panose="05000000000000000000" pitchFamily="2" charset="2"/>
              <a:buChar char="Ø"/>
            </a:pPr>
            <a:r>
              <a:rPr lang="en-GB" dirty="0" smtClean="0"/>
              <a:t>Data interpretation and </a:t>
            </a:r>
            <a:r>
              <a:rPr lang="en-GB" dirty="0" smtClean="0"/>
              <a:t>analysis</a:t>
            </a:r>
          </a:p>
          <a:p>
            <a:pPr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7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94519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altLang="sv-SE" dirty="0" smtClean="0"/>
              <a:t>U.S EPA FENCELINE MONITORING RULE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8280920" cy="1752600"/>
          </a:xfrm>
        </p:spPr>
        <p:txBody>
          <a:bodyPr/>
          <a:lstStyle/>
          <a:p>
            <a:pPr>
              <a:defRPr/>
            </a:pPr>
            <a:r>
              <a:rPr lang="sv-SE" dirty="0">
                <a:solidFill>
                  <a:schemeClr val="tx1"/>
                </a:solidFill>
              </a:rPr>
              <a:t>By 2019 refineries will be required to measure diffuse Benzene </a:t>
            </a:r>
            <a:r>
              <a:rPr lang="sv-SE" dirty="0" smtClean="0">
                <a:solidFill>
                  <a:schemeClr val="tx1"/>
                </a:solidFill>
              </a:rPr>
              <a:t>emissions </a:t>
            </a:r>
            <a:r>
              <a:rPr lang="sv-SE" dirty="0">
                <a:solidFill>
                  <a:schemeClr val="tx1"/>
                </a:solidFill>
              </a:rPr>
              <a:t>along the fenceline.</a:t>
            </a:r>
            <a:endParaRPr lang="sv-SE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isultati immagini per refiner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723060"/>
            <a:ext cx="5832648" cy="38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051720" y="3829479"/>
            <a:ext cx="936104" cy="1584176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2987824" y="5053615"/>
            <a:ext cx="4320480" cy="36004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EPA regulation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dirty="0" smtClean="0"/>
              <a:t>On September 29, 2015, EPA issued final rule ”Final petroleum refinery sector risk and technology review and new source performance standards”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dirty="0" smtClean="0"/>
              <a:t>The rule becomes effective on Feb. 1, 2016 and existing sources have to comply by Feb. 1, 2019</a:t>
            </a: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EPA requires industries to reduce emissions from flares, storage tanks, delayed coking units, and implement fence line monitoring of Benzene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Details are available on: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http://www.regulations.gov/#!documentDetail;D=EPA-HQ-OAR-2010-0682-0700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8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Targets of regulation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This action finalizes the residual risk and technology review conducted for the Petroleum Refinery source categories regulated under national emission standards for hazardous air pollutants (NESHAP) Refinery MACT 1 and Refinery MACT </a:t>
            </a:r>
            <a:r>
              <a:rPr lang="en-GB" sz="2400" b="1" dirty="0" smtClean="0"/>
              <a:t>2.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Although Refineries have diffuse emissions of several HAPs (Hazardous Air Pollutants), EPA selected Benzene as the target </a:t>
            </a:r>
            <a:r>
              <a:rPr lang="en-GB" sz="2400" b="1" dirty="0" err="1" smtClean="0"/>
              <a:t>Analyte</a:t>
            </a:r>
            <a:r>
              <a:rPr lang="en-GB" sz="2400" b="1" dirty="0" smtClean="0"/>
              <a:t> to be used as surrogate for HAP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In addition, the approach may be very useful in monitoring odorous species emitted by the plant causing nuisance and/or chemical risk to population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170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Technique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Several monitoring techniques are available for Benzene  monitoring. Among these, EPA selected: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kern="0" dirty="0" smtClean="0"/>
              <a:t>Method 25 Passive Tubes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kern="0" dirty="0" smtClean="0"/>
              <a:t>Method 25A Active Tubes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kern="0" dirty="0" smtClean="0"/>
              <a:t>UV-DOAS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kern="0" dirty="0" smtClean="0"/>
              <a:t>DIAL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kern="0" dirty="0" smtClean="0"/>
              <a:t>FTIR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kern="0" dirty="0" smtClean="0"/>
              <a:t>Passive FTIR / UV</a:t>
            </a:r>
            <a:endParaRPr lang="en-GB" sz="2400" dirty="0" smtClean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kern="0" dirty="0"/>
          </a:p>
          <a:p>
            <a:pPr marL="0" lvl="1" indent="0">
              <a:spcBef>
                <a:spcPts val="0"/>
              </a:spcBef>
              <a:buNone/>
            </a:pPr>
            <a:r>
              <a:rPr lang="sv-SE" sz="2400" dirty="0" smtClean="0"/>
              <a:t>EPA defines a Benzene concentration action level of 9µg/m</a:t>
            </a:r>
            <a:r>
              <a:rPr lang="sv-SE" sz="2400" baseline="30000" dirty="0" smtClean="0"/>
              <a:t>3 </a:t>
            </a:r>
            <a:r>
              <a:rPr lang="sv-SE" sz="2400" dirty="0" smtClean="0"/>
              <a:t>and then decided that only Method 25, Method 25A and UV-DOAS have sensitivity to measure Benzene well enough in this application. </a:t>
            </a:r>
          </a:p>
          <a:p>
            <a:pPr marL="0" lvl="1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0" lvl="1" indent="0" algn="ctr">
              <a:spcBef>
                <a:spcPts val="600"/>
              </a:spcBef>
              <a:buNone/>
            </a:pPr>
            <a:r>
              <a:rPr lang="sv-SE" sz="2400" b="1" dirty="0" smtClean="0">
                <a:solidFill>
                  <a:srgbClr val="FF0000"/>
                </a:solidFill>
              </a:rPr>
              <a:t>EPA concludes that implementation of Method 25 is the least expensive and defines this as a minimum requirement</a:t>
            </a:r>
          </a:p>
          <a:p>
            <a:pPr marL="0" lvl="1" indent="0">
              <a:spcBef>
                <a:spcPts val="0"/>
              </a:spcBef>
              <a:buNone/>
            </a:pPr>
            <a:endParaRPr lang="sv-SE" sz="24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sv-SE" sz="2400" baseline="300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sv-SE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428285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Requirements - General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Benzene concentration values as 2 week values and a yearly ”running” average of 26 values is calculated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Values are corrected for background contributions by subtraction of the smallest result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The result is compared to a 9µg/Nm</a:t>
            </a:r>
            <a:r>
              <a:rPr lang="sv-SE" sz="2800" baseline="30000" dirty="0" smtClean="0"/>
              <a:t>3</a:t>
            </a:r>
            <a:r>
              <a:rPr lang="sv-SE" sz="2800" dirty="0" smtClean="0"/>
              <a:t> action 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If action level is exceeded the operator shall initiate a root cause analysis to determine the cause and appropriate corrective actions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25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GB" dirty="0" smtClean="0"/>
              <a:t>Monitoring Requirements – Ancillary equipment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meteorological station is required. A minimum 10m mast </a:t>
            </a:r>
            <a:r>
              <a:rPr lang="sv-SE" dirty="0" smtClean="0"/>
              <a:t>with temperature, barometric pressure, wind speed and wind direction is needed.</a:t>
            </a:r>
          </a:p>
          <a:p>
            <a:pPr marL="0" indent="0">
              <a:buNone/>
            </a:pPr>
            <a:r>
              <a:rPr lang="sv-SE" dirty="0" smtClean="0"/>
              <a:t>Data should be collected and report every hour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8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Requirements – Sampling Strategy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35932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v-SE" sz="2800" dirty="0"/>
              <a:t>If passive tubes are used the number of stations that must be installed increases with size of the refinery according to the following suggestion</a:t>
            </a:r>
            <a:r>
              <a:rPr lang="sv-SE" sz="2400" dirty="0" smtClean="0"/>
              <a:t>:</a:t>
            </a:r>
            <a:endParaRPr lang="sv-SE" sz="2400" baseline="30000" dirty="0" smtClean="0"/>
          </a:p>
          <a:p>
            <a:pPr lvl="1"/>
            <a:r>
              <a:rPr lang="sv-SE" dirty="0"/>
              <a:t>Up to 1.7km x 1.7km : 12 stations</a:t>
            </a:r>
          </a:p>
          <a:p>
            <a:pPr lvl="1"/>
            <a:r>
              <a:rPr lang="sv-SE" dirty="0"/>
              <a:t>Up to 2.5km x 2.5km : 18 stations</a:t>
            </a:r>
          </a:p>
          <a:p>
            <a:pPr lvl="1"/>
            <a:r>
              <a:rPr lang="sv-SE" dirty="0"/>
              <a:t>Above 2.5km x 2.5km : 24 stations</a:t>
            </a:r>
          </a:p>
          <a:p>
            <a:r>
              <a:rPr lang="sv-SE" sz="2800" dirty="0" smtClean="0"/>
              <a:t>Add one duplicate tube for every 10 samples and at least 2 blanks</a:t>
            </a:r>
          </a:p>
          <a:p>
            <a:r>
              <a:rPr lang="sv-SE" sz="2800" dirty="0" smtClean="0"/>
              <a:t>If sources are located closer than 50m from the fenceline, double the number of stations</a:t>
            </a:r>
          </a:p>
          <a:p>
            <a:pPr lvl="0"/>
            <a:r>
              <a:rPr lang="sv-SE" sz="2800" dirty="0" smtClean="0"/>
              <a:t>Sampling Period is 14 days, thus </a:t>
            </a:r>
            <a:r>
              <a:rPr lang="sv-SE" sz="2800" dirty="0"/>
              <a:t>e</a:t>
            </a:r>
            <a:r>
              <a:rPr lang="sv-SE" sz="2800" dirty="0" smtClean="0"/>
              <a:t>very two weeks all the tubes have to be exchanged and sent to laboratory for analysis</a:t>
            </a:r>
            <a:endParaRPr lang="en-US" sz="2800" dirty="0" smtClean="0"/>
          </a:p>
          <a:p>
            <a:endParaRPr lang="en-US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0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GB" dirty="0" smtClean="0"/>
              <a:t>ENVINT srl is fully fitting EPA monitoring requirements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ENVINT provides ANALYST</a:t>
            </a:r>
            <a:r>
              <a:rPr lang="en-GB" sz="2000" dirty="0" smtClean="0">
                <a:sym typeface="Symbol"/>
              </a:rPr>
              <a:t></a:t>
            </a:r>
            <a:r>
              <a:rPr lang="en-GB" sz="2000" dirty="0" smtClean="0"/>
              <a:t> BTX passive samplers for which the minimum detectable sensitivity is well below 1 µg/m3 for two weeks exposition </a:t>
            </a:r>
            <a:r>
              <a:rPr lang="en-GB" sz="2000" dirty="0" smtClean="0"/>
              <a:t>time, i.e., 10to20 times below the required action level.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Daytime/night resolution may be achieved through the use of a limited number of PAS 06/15 automatic </a:t>
            </a:r>
            <a:r>
              <a:rPr lang="en-GB" sz="2000" dirty="0" smtClean="0"/>
              <a:t>samplers </a:t>
            </a:r>
            <a:r>
              <a:rPr lang="en-GB" sz="2000" dirty="0" smtClean="0"/>
              <a:t>which allows discrimination according to user </a:t>
            </a:r>
            <a:r>
              <a:rPr lang="en-GB" sz="2000" dirty="0" smtClean="0"/>
              <a:t>requirements and programs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PAS 06/15 samplers are specifically designed to accept data by meteorological sensors with a time resolution of 1 minute. Data may be downloaded for further calculations.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Holders and samplers for BTX passive samplers may also accommodate complementary passive samplers intended for the monitoring of other species (Sulphur Dioxide, Hydrogen Sulphide, Nitrogen oxides,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ENVINT may provide analytical services for the analysis of passive samplers reducing the cost of monitoring through recirculation of components and optimization of analytical procedures.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045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718</Words>
  <Application>Microsoft Office PowerPoint</Application>
  <PresentationFormat>Presentazione su schermo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1_Personalizza struttura</vt:lpstr>
      <vt:lpstr>2_Personalizza struttura</vt:lpstr>
      <vt:lpstr>Personalizza struttura</vt:lpstr>
      <vt:lpstr>ENVINT srl  and US_EPA Fence Line Monitoring Rule for the Evaluation of Diffuse Pollution by Refineries</vt:lpstr>
      <vt:lpstr>U.S EPA FENCELINE MONITORING RULE</vt:lpstr>
      <vt:lpstr>The EPA regulation</vt:lpstr>
      <vt:lpstr>Targets of regulation</vt:lpstr>
      <vt:lpstr>Monitoring Technique</vt:lpstr>
      <vt:lpstr>Monitoring Requirements - General</vt:lpstr>
      <vt:lpstr>Monitoring Requirements – Ancillary equipment</vt:lpstr>
      <vt:lpstr>Monitoring Requirements – Sampling Strategy</vt:lpstr>
      <vt:lpstr>ENVINT srl is fully fitting EPA monitoring requirements</vt:lpstr>
      <vt:lpstr>Refineries Fence Line and ENVINT products</vt:lpstr>
      <vt:lpstr>Refineries Fence Line and ENVINT products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 EPA FENCELINE MONITORING RULE</dc:title>
  <dc:creator>Allegrini</dc:creator>
  <cp:lastModifiedBy>Allegrini</cp:lastModifiedBy>
  <cp:revision>25</cp:revision>
  <dcterms:created xsi:type="dcterms:W3CDTF">2018-02-02T08:39:21Z</dcterms:created>
  <dcterms:modified xsi:type="dcterms:W3CDTF">2018-02-02T20:37:22Z</dcterms:modified>
</cp:coreProperties>
</file>